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88000" y="163194"/>
            <a:ext cx="1440179" cy="5397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8005" y="163194"/>
            <a:ext cx="5039995" cy="539750"/>
          </a:xfrm>
          <a:custGeom>
            <a:avLst/>
            <a:gdLst/>
            <a:ahLst/>
            <a:cxnLst/>
            <a:rect l="l" t="t" r="r" b="b"/>
            <a:pathLst>
              <a:path w="5039995" h="539750">
                <a:moveTo>
                  <a:pt x="0" y="539750"/>
                </a:moveTo>
                <a:lnTo>
                  <a:pt x="5039995" y="539750"/>
                </a:lnTo>
                <a:lnTo>
                  <a:pt x="5039995" y="0"/>
                </a:lnTo>
                <a:lnTo>
                  <a:pt x="0" y="0"/>
                </a:lnTo>
                <a:lnTo>
                  <a:pt x="0" y="539750"/>
                </a:lnTo>
                <a:close/>
              </a:path>
            </a:pathLst>
          </a:custGeom>
          <a:solidFill>
            <a:srgbClr val="3085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jpg"/><Relationship Id="rId14" Type="http://schemas.openxmlformats.org/officeDocument/2006/relationships/image" Target="../media/image20.jpg"/><Relationship Id="rId15" Type="http://schemas.openxmlformats.org/officeDocument/2006/relationships/image" Target="../media/image21.jpg"/><Relationship Id="rId16" Type="http://schemas.openxmlformats.org/officeDocument/2006/relationships/image" Target="../media/image22.jpg"/><Relationship Id="rId17" Type="http://schemas.openxmlformats.org/officeDocument/2006/relationships/image" Target="../media/image23.jpg"/><Relationship Id="rId18" Type="http://schemas.openxmlformats.org/officeDocument/2006/relationships/image" Target="../media/image24.jpg"/><Relationship Id="rId19" Type="http://schemas.openxmlformats.org/officeDocument/2006/relationships/image" Target="../media/image25.jpg"/><Relationship Id="rId20" Type="http://schemas.openxmlformats.org/officeDocument/2006/relationships/image" Target="../media/image26.jpg"/><Relationship Id="rId21" Type="http://schemas.openxmlformats.org/officeDocument/2006/relationships/image" Target="../media/image27.jpg"/><Relationship Id="rId22" Type="http://schemas.openxmlformats.org/officeDocument/2006/relationships/image" Target="../media/image28.png"/><Relationship Id="rId23" Type="http://schemas.openxmlformats.org/officeDocument/2006/relationships/image" Target="../media/image29.jpg"/><Relationship Id="rId24" Type="http://schemas.openxmlformats.org/officeDocument/2006/relationships/image" Target="../media/image3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3" Type="http://schemas.openxmlformats.org/officeDocument/2006/relationships/image" Target="../media/image32.jpg"/><Relationship Id="rId4" Type="http://schemas.openxmlformats.org/officeDocument/2006/relationships/image" Target="../media/image33.jp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jpg"/><Relationship Id="rId8" Type="http://schemas.openxmlformats.org/officeDocument/2006/relationships/image" Target="../media/image37.jpg"/><Relationship Id="rId9" Type="http://schemas.openxmlformats.org/officeDocument/2006/relationships/image" Target="../media/image38.png"/><Relationship Id="rId10" Type="http://schemas.openxmlformats.org/officeDocument/2006/relationships/image" Target="../media/image39.png"/><Relationship Id="rId11" Type="http://schemas.openxmlformats.org/officeDocument/2006/relationships/image" Target="../media/image40.png"/><Relationship Id="rId12" Type="http://schemas.openxmlformats.org/officeDocument/2006/relationships/image" Target="../media/image41.jpg"/><Relationship Id="rId13" Type="http://schemas.openxmlformats.org/officeDocument/2006/relationships/image" Target="../media/image42.jpg"/><Relationship Id="rId14" Type="http://schemas.openxmlformats.org/officeDocument/2006/relationships/image" Target="../media/image43.jpg"/><Relationship Id="rId15" Type="http://schemas.openxmlformats.org/officeDocument/2006/relationships/image" Target="../media/image44.png"/><Relationship Id="rId16" Type="http://schemas.openxmlformats.org/officeDocument/2006/relationships/image" Target="../media/image45.png"/><Relationship Id="rId17" Type="http://schemas.openxmlformats.org/officeDocument/2006/relationships/image" Target="../media/image46.png"/><Relationship Id="rId18" Type="http://schemas.openxmlformats.org/officeDocument/2006/relationships/image" Target="../media/image47.png"/><Relationship Id="rId19" Type="http://schemas.openxmlformats.org/officeDocument/2006/relationships/image" Target="../media/image48.png"/><Relationship Id="rId20" Type="http://schemas.openxmlformats.org/officeDocument/2006/relationships/image" Target="../media/image49.jpg"/><Relationship Id="rId21" Type="http://schemas.openxmlformats.org/officeDocument/2006/relationships/image" Target="../media/image50.jpg"/><Relationship Id="rId22" Type="http://schemas.openxmlformats.org/officeDocument/2006/relationships/image" Target="../media/image51.jpg"/><Relationship Id="rId23" Type="http://schemas.openxmlformats.org/officeDocument/2006/relationships/image" Target="../media/image52.jpg"/><Relationship Id="rId24" Type="http://schemas.openxmlformats.org/officeDocument/2006/relationships/image" Target="../media/image53.jpg"/><Relationship Id="rId25" Type="http://schemas.openxmlformats.org/officeDocument/2006/relationships/image" Target="../media/image54.jpg"/><Relationship Id="rId26" Type="http://schemas.openxmlformats.org/officeDocument/2006/relationships/image" Target="../media/image55.png"/><Relationship Id="rId27" Type="http://schemas.openxmlformats.org/officeDocument/2006/relationships/image" Target="../media/image56.png"/><Relationship Id="rId28" Type="http://schemas.openxmlformats.org/officeDocument/2006/relationships/image" Target="../media/image5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7700" y="276161"/>
            <a:ext cx="1285875" cy="322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8319" y="344653"/>
            <a:ext cx="6506845" cy="2807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5196205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9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400">
                <a:solidFill>
                  <a:srgbClr val="0090C7"/>
                </a:solidFill>
                <a:latin typeface="黑体"/>
                <a:cs typeface="黑体"/>
              </a:rPr>
              <a:t>视频监控平台一体机</a:t>
            </a:r>
            <a:endParaRPr sz="2400">
              <a:latin typeface="黑体"/>
              <a:cs typeface="黑体"/>
            </a:endParaRPr>
          </a:p>
          <a:p>
            <a:pPr algn="just" marL="12700">
              <a:lnSpc>
                <a:spcPct val="100000"/>
              </a:lnSpc>
              <a:spcBef>
                <a:spcPts val="1835"/>
              </a:spcBef>
            </a:pPr>
            <a:r>
              <a:rPr dirty="0" sz="1800">
                <a:latin typeface="Arial"/>
                <a:cs typeface="Arial"/>
              </a:rPr>
              <a:t>VMS-B</a:t>
            </a:r>
            <a:r>
              <a:rPr dirty="0" sz="1800" spc="-10">
                <a:latin typeface="Arial"/>
                <a:cs typeface="Arial"/>
              </a:rPr>
              <a:t>2</a:t>
            </a:r>
            <a:r>
              <a:rPr dirty="0" sz="1800">
                <a:latin typeface="Arial"/>
                <a:cs typeface="Arial"/>
              </a:rPr>
              <a:t>0</a:t>
            </a:r>
            <a:r>
              <a:rPr dirty="0" sz="1800" spc="-10">
                <a:latin typeface="Arial"/>
                <a:cs typeface="Arial"/>
              </a:rPr>
              <a:t>0</a:t>
            </a:r>
            <a:r>
              <a:rPr dirty="0" sz="1800">
                <a:latin typeface="Arial"/>
                <a:cs typeface="Arial"/>
              </a:rPr>
              <a:t>-</a:t>
            </a:r>
            <a:r>
              <a:rPr dirty="0" sz="1800" spc="10">
                <a:latin typeface="Arial"/>
                <a:cs typeface="Arial"/>
              </a:rPr>
              <a:t>A</a:t>
            </a:r>
            <a:r>
              <a:rPr dirty="0" sz="1800" spc="5">
                <a:latin typeface="Arial"/>
                <a:cs typeface="Arial"/>
              </a:rPr>
              <a:t>1</a:t>
            </a:r>
            <a:r>
              <a:rPr dirty="0" sz="1800" spc="-5">
                <a:latin typeface="Arial"/>
                <a:cs typeface="Arial"/>
              </a:rPr>
              <a:t>6@R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5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产品概述</a:t>
            </a:r>
            <a:endParaRPr sz="1800">
              <a:latin typeface="黑体"/>
              <a:cs typeface="黑体"/>
            </a:endParaRPr>
          </a:p>
          <a:p>
            <a:pPr algn="just" marL="12700" marR="5080">
              <a:lnSpc>
                <a:spcPct val="144400"/>
              </a:lnSpc>
              <a:spcBef>
                <a:spcPts val="875"/>
              </a:spcBef>
            </a:pPr>
            <a:r>
              <a:rPr dirty="0" sz="900" spc="10">
                <a:latin typeface="Arial"/>
                <a:cs typeface="Arial"/>
              </a:rPr>
              <a:t>V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S-B20</a:t>
            </a:r>
            <a:r>
              <a:rPr dirty="0" sz="900" spc="5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-A16@R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是融</a:t>
            </a:r>
            <a:r>
              <a:rPr dirty="0" sz="900" spc="-25">
                <a:latin typeface="宋体"/>
                <a:cs typeface="宋体"/>
              </a:rPr>
              <a:t>合</a:t>
            </a:r>
            <a:r>
              <a:rPr dirty="0" sz="900" spc="-15">
                <a:latin typeface="宋体"/>
                <a:cs typeface="宋体"/>
              </a:rPr>
              <a:t>“</a:t>
            </a:r>
            <a:r>
              <a:rPr dirty="0" sz="900">
                <a:latin typeface="宋体"/>
                <a:cs typeface="宋体"/>
              </a:rPr>
              <a:t>管理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存储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解码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转发</a:t>
            </a:r>
            <a:r>
              <a:rPr dirty="0" sz="900" spc="-25">
                <a:latin typeface="宋体"/>
                <a:cs typeface="宋体"/>
              </a:rPr>
              <a:t>”</a:t>
            </a:r>
            <a:r>
              <a:rPr dirty="0" sz="900" spc="-15">
                <a:latin typeface="宋体"/>
                <a:cs typeface="宋体"/>
              </a:rPr>
              <a:t>四</a:t>
            </a:r>
            <a:r>
              <a:rPr dirty="0" sz="900">
                <a:latin typeface="宋体"/>
                <a:cs typeface="宋体"/>
              </a:rPr>
              <a:t>大功能于一体的综合管理平台</a:t>
            </a:r>
            <a:r>
              <a:rPr dirty="0" sz="900" spc="-25">
                <a:latin typeface="宋体"/>
                <a:cs typeface="宋体"/>
              </a:rPr>
              <a:t>，</a:t>
            </a:r>
            <a:r>
              <a:rPr dirty="0" sz="900">
                <a:latin typeface="宋体"/>
                <a:cs typeface="宋体"/>
              </a:rPr>
              <a:t>可接入管理</a:t>
            </a:r>
            <a:r>
              <a:rPr dirty="0" sz="900" spc="-21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IP</a:t>
            </a:r>
            <a:r>
              <a:rPr dirty="0" sz="900" spc="-5">
                <a:latin typeface="Arial"/>
                <a:cs typeface="Arial"/>
              </a:rPr>
              <a:t>C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Arial"/>
                <a:cs typeface="Arial"/>
              </a:rPr>
              <a:t>NV</a:t>
            </a:r>
            <a:r>
              <a:rPr dirty="0" sz="900" spc="-5">
                <a:latin typeface="Arial"/>
                <a:cs typeface="Arial"/>
              </a:rPr>
              <a:t>R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 spc="-15">
                <a:latin typeface="宋体"/>
                <a:cs typeface="宋体"/>
              </a:rPr>
              <a:t>编</a:t>
            </a:r>
            <a:r>
              <a:rPr dirty="0" sz="900">
                <a:latin typeface="宋体"/>
                <a:cs typeface="宋体"/>
              </a:rPr>
              <a:t>码器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解码</a:t>
            </a:r>
            <a:r>
              <a:rPr dirty="0" sz="900">
                <a:latin typeface="宋体"/>
                <a:cs typeface="宋体"/>
              </a:rPr>
              <a:t> 器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网络键盘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门禁主机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 spc="-15">
                <a:latin typeface="宋体"/>
                <a:cs typeface="宋体"/>
              </a:rPr>
              <a:t>报</a:t>
            </a:r>
            <a:r>
              <a:rPr dirty="0" sz="900">
                <a:latin typeface="宋体"/>
                <a:cs typeface="宋体"/>
              </a:rPr>
              <a:t>警主机……部署简单</a:t>
            </a:r>
            <a:r>
              <a:rPr dirty="0" sz="900" spc="-25">
                <a:latin typeface="宋体"/>
                <a:cs typeface="宋体"/>
              </a:rPr>
              <a:t>，</a:t>
            </a:r>
            <a:r>
              <a:rPr dirty="0" sz="900">
                <a:latin typeface="宋体"/>
                <a:cs typeface="宋体"/>
              </a:rPr>
              <a:t>扩展灵活</a:t>
            </a:r>
            <a:r>
              <a:rPr dirty="0" sz="900" spc="-25">
                <a:latin typeface="宋体"/>
                <a:cs typeface="宋体"/>
              </a:rPr>
              <a:t>，</a:t>
            </a:r>
            <a:r>
              <a:rPr dirty="0" sz="900">
                <a:latin typeface="宋体"/>
                <a:cs typeface="宋体"/>
              </a:rPr>
              <a:t>稳定可靠</a:t>
            </a:r>
            <a:r>
              <a:rPr dirty="0" sz="900" spc="-25">
                <a:latin typeface="宋体"/>
                <a:cs typeface="宋体"/>
              </a:rPr>
              <a:t>，</a:t>
            </a:r>
            <a:r>
              <a:rPr dirty="0" sz="900">
                <a:latin typeface="宋体"/>
                <a:cs typeface="宋体"/>
              </a:rPr>
              <a:t>可广泛应用</a:t>
            </a:r>
            <a:r>
              <a:rPr dirty="0" sz="900" spc="-15">
                <a:latin typeface="宋体"/>
                <a:cs typeface="宋体"/>
              </a:rPr>
              <a:t>于</a:t>
            </a:r>
            <a:r>
              <a:rPr dirty="0" sz="900">
                <a:latin typeface="宋体"/>
                <a:cs typeface="宋体"/>
              </a:rPr>
              <a:t>各种局域监</a:t>
            </a:r>
            <a:r>
              <a:rPr dirty="0" sz="900" spc="-25">
                <a:latin typeface="宋体"/>
                <a:cs typeface="宋体"/>
              </a:rPr>
              <a:t>控</a:t>
            </a:r>
            <a:r>
              <a:rPr dirty="0" sz="900">
                <a:latin typeface="宋体"/>
                <a:cs typeface="宋体"/>
              </a:rPr>
              <a:t>（如小区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楼</a:t>
            </a:r>
            <a:r>
              <a:rPr dirty="0" sz="900" spc="-15">
                <a:latin typeface="宋体"/>
                <a:cs typeface="宋体"/>
              </a:rPr>
              <a:t>宇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校园</a:t>
            </a:r>
            <a:r>
              <a:rPr dirty="0" sz="900" spc="-25">
                <a:latin typeface="宋体"/>
                <a:cs typeface="宋体"/>
              </a:rPr>
              <a:t>、</a:t>
            </a:r>
            <a:r>
              <a:rPr dirty="0" sz="900">
                <a:latin typeface="宋体"/>
                <a:cs typeface="宋体"/>
              </a:rPr>
              <a:t>酒</a:t>
            </a:r>
            <a:r>
              <a:rPr dirty="0" sz="900">
                <a:latin typeface="宋体"/>
                <a:cs typeface="宋体"/>
              </a:rPr>
              <a:t> 店、场馆等）和广域联网监控（如商超联网等）场景。</a:t>
            </a:r>
            <a:endParaRPr sz="90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2154" y="4705059"/>
            <a:ext cx="101981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0">
                <a:latin typeface="Arial"/>
                <a:cs typeface="Arial"/>
              </a:rPr>
              <a:t>V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S-B20</a:t>
            </a:r>
            <a:r>
              <a:rPr dirty="0" sz="900" spc="5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-</a:t>
            </a:r>
            <a:r>
              <a:rPr dirty="0" sz="900" spc="-5">
                <a:latin typeface="Arial"/>
                <a:cs typeface="Arial"/>
              </a:rPr>
              <a:t>A</a:t>
            </a:r>
            <a:r>
              <a:rPr dirty="0" sz="900">
                <a:latin typeface="Arial"/>
                <a:cs typeface="Arial"/>
              </a:rPr>
              <a:t>1</a:t>
            </a:r>
            <a:r>
              <a:rPr dirty="0" sz="900" spc="5">
                <a:latin typeface="Arial"/>
                <a:cs typeface="Arial"/>
              </a:rPr>
              <a:t>6</a:t>
            </a:r>
            <a:r>
              <a:rPr dirty="0" sz="900" spc="-5">
                <a:latin typeface="Arial"/>
                <a:cs typeface="Arial"/>
              </a:rPr>
              <a:t>@R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19" y="5192537"/>
            <a:ext cx="9398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155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产品特点</a:t>
            </a:r>
            <a:endParaRPr sz="1800">
              <a:latin typeface="黑体"/>
              <a:cs typeface="黑体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319" y="5623250"/>
            <a:ext cx="311848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79400" algn="l"/>
              </a:tabLst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r>
              <a:rPr dirty="0" sz="900" spc="-375">
                <a:latin typeface="Segoe UI Emoji"/>
                <a:cs typeface="Segoe UI Emoji"/>
              </a:rPr>
              <a:t>	</a:t>
            </a:r>
            <a:r>
              <a:rPr dirty="0" sz="900" spc="5">
                <a:latin typeface="宋体"/>
                <a:cs typeface="宋体"/>
              </a:rPr>
              <a:t> </a:t>
            </a:r>
            <a:r>
              <a:rPr dirty="0" sz="900">
                <a:latin typeface="宋体"/>
                <a:cs typeface="宋体"/>
              </a:rPr>
              <a:t>超强接入：可接入管理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</a:t>
            </a:r>
            <a:r>
              <a:rPr dirty="0" sz="900" spc="-10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00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台设备，</a:t>
            </a:r>
            <a:r>
              <a:rPr dirty="0" sz="900">
                <a:latin typeface="Arial"/>
                <a:cs typeface="Arial"/>
              </a:rPr>
              <a:t>2000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路视频通道</a:t>
            </a:r>
            <a:endParaRPr sz="900">
              <a:latin typeface="宋体"/>
              <a:cs typeface="宋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8319" y="590474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3236" y="5899094"/>
            <a:ext cx="534352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超强管理：支</a:t>
            </a:r>
            <a:r>
              <a:rPr dirty="0" sz="900" spc="-5">
                <a:latin typeface="宋体"/>
                <a:cs typeface="宋体"/>
              </a:rPr>
              <a:t>持</a:t>
            </a:r>
            <a:r>
              <a:rPr dirty="0" sz="900">
                <a:latin typeface="宋体"/>
                <a:cs typeface="宋体"/>
              </a:rPr>
              <a:t>对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IP</a:t>
            </a:r>
            <a:r>
              <a:rPr dirty="0" sz="900" spc="-5">
                <a:latin typeface="Arial"/>
                <a:cs typeface="Arial"/>
              </a:rPr>
              <a:t>C</a:t>
            </a:r>
            <a:r>
              <a:rPr dirty="0" sz="900">
                <a:latin typeface="宋体"/>
                <a:cs typeface="宋体"/>
              </a:rPr>
              <a:t>、</a:t>
            </a:r>
            <a:r>
              <a:rPr dirty="0" sz="900" spc="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N</a:t>
            </a:r>
            <a:r>
              <a:rPr dirty="0" sz="900" spc="-15">
                <a:latin typeface="Arial"/>
                <a:cs typeface="Arial"/>
              </a:rPr>
              <a:t>V</a:t>
            </a:r>
            <a:r>
              <a:rPr dirty="0" sz="900">
                <a:latin typeface="Arial"/>
                <a:cs typeface="Arial"/>
              </a:rPr>
              <a:t>R</a:t>
            </a:r>
            <a:r>
              <a:rPr dirty="0" sz="900">
                <a:latin typeface="宋体"/>
                <a:cs typeface="宋体"/>
              </a:rPr>
              <a:t>、编码器、解码器、网络键盘、报警主机、门禁主机等设备的统一接入管理</a:t>
            </a:r>
            <a:endParaRPr sz="900">
              <a:latin typeface="宋体"/>
              <a:cs typeface="宋体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8319" y="617906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3236" y="6173414"/>
            <a:ext cx="518033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超强存储</a:t>
            </a:r>
            <a:r>
              <a:rPr dirty="0" sz="900" spc="-5">
                <a:latin typeface="宋体"/>
                <a:cs typeface="宋体"/>
              </a:rPr>
              <a:t>：</a:t>
            </a:r>
            <a:r>
              <a:rPr dirty="0" sz="900">
                <a:latin typeface="Arial"/>
                <a:cs typeface="Arial"/>
              </a:rPr>
              <a:t>16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个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SA</a:t>
            </a:r>
            <a:r>
              <a:rPr dirty="0" sz="900" spc="-15">
                <a:latin typeface="Arial"/>
                <a:cs typeface="Arial"/>
              </a:rPr>
              <a:t>T</a:t>
            </a:r>
            <a:r>
              <a:rPr dirty="0" sz="900">
                <a:latin typeface="Arial"/>
                <a:cs typeface="Arial"/>
              </a:rPr>
              <a:t>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盘位，可通过</a:t>
            </a:r>
            <a:r>
              <a:rPr dirty="0" sz="900" spc="-220">
                <a:latin typeface="宋体"/>
                <a:cs typeface="宋体"/>
              </a:rPr>
              <a:t> </a:t>
            </a:r>
            <a:r>
              <a:rPr dirty="0" sz="900" spc="5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i</a:t>
            </a:r>
            <a:r>
              <a:rPr dirty="0" sz="900" spc="-10">
                <a:latin typeface="Arial"/>
                <a:cs typeface="Arial"/>
              </a:rPr>
              <a:t>n</a:t>
            </a:r>
            <a:r>
              <a:rPr dirty="0" sz="900">
                <a:latin typeface="Arial"/>
                <a:cs typeface="Arial"/>
              </a:rPr>
              <a:t>iSAS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接口扩展</a:t>
            </a:r>
            <a:r>
              <a:rPr dirty="0" sz="900" spc="-23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2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个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16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盘存储扩展柜，最大</a:t>
            </a:r>
            <a:r>
              <a:rPr dirty="0" sz="900" spc="-15">
                <a:latin typeface="宋体"/>
                <a:cs typeface="宋体"/>
              </a:rPr>
              <a:t>实</a:t>
            </a:r>
            <a:r>
              <a:rPr dirty="0" sz="900">
                <a:latin typeface="宋体"/>
                <a:cs typeface="宋体"/>
              </a:rPr>
              <a:t>现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48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盘位存储</a:t>
            </a:r>
            <a:endParaRPr sz="900">
              <a:latin typeface="宋体"/>
              <a:cs typeface="宋体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319" y="645338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3236" y="6447734"/>
            <a:ext cx="615188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超强解码</a:t>
            </a:r>
            <a:r>
              <a:rPr dirty="0" sz="900" spc="-5">
                <a:latin typeface="宋体"/>
                <a:cs typeface="宋体"/>
              </a:rPr>
              <a:t>：</a:t>
            </a:r>
            <a:r>
              <a:rPr dirty="0" sz="900">
                <a:latin typeface="Arial"/>
                <a:cs typeface="Arial"/>
              </a:rPr>
              <a:t>3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屏</a:t>
            </a:r>
            <a:r>
              <a:rPr dirty="0" sz="900" spc="-23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16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路</a:t>
            </a:r>
            <a:r>
              <a:rPr dirty="0" sz="900" spc="-23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108</a:t>
            </a:r>
            <a:r>
              <a:rPr dirty="0" sz="900" spc="-10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P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解码输出（</a:t>
            </a:r>
            <a:r>
              <a:rPr dirty="0" sz="900">
                <a:latin typeface="Arial"/>
                <a:cs typeface="Arial"/>
              </a:rPr>
              <a:t>2*</a:t>
            </a:r>
            <a:r>
              <a:rPr dirty="0" sz="900" spc="-5">
                <a:latin typeface="Arial"/>
                <a:cs typeface="Arial"/>
              </a:rPr>
              <a:t>H</a:t>
            </a:r>
            <a:r>
              <a:rPr dirty="0" sz="900" spc="5">
                <a:latin typeface="Arial"/>
                <a:cs typeface="Arial"/>
              </a:rPr>
              <a:t>D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I</a:t>
            </a:r>
            <a:r>
              <a:rPr dirty="0" sz="900">
                <a:latin typeface="宋体"/>
                <a:cs typeface="宋体"/>
              </a:rPr>
              <a:t>、</a:t>
            </a:r>
            <a:r>
              <a:rPr dirty="0" sz="900">
                <a:latin typeface="Arial"/>
                <a:cs typeface="Arial"/>
              </a:rPr>
              <a:t>1*V</a:t>
            </a:r>
            <a:r>
              <a:rPr dirty="0" sz="900" spc="-10">
                <a:latin typeface="Arial"/>
                <a:cs typeface="Arial"/>
              </a:rPr>
              <a:t>G</a:t>
            </a:r>
            <a:r>
              <a:rPr dirty="0" sz="900">
                <a:latin typeface="Arial"/>
                <a:cs typeface="Arial"/>
              </a:rPr>
              <a:t>A</a:t>
            </a:r>
            <a:r>
              <a:rPr dirty="0" sz="900" spc="10">
                <a:latin typeface="宋体"/>
                <a:cs typeface="宋体"/>
              </a:rPr>
              <a:t>）</a:t>
            </a:r>
            <a:r>
              <a:rPr dirty="0" sz="900">
                <a:latin typeface="宋体"/>
                <a:cs typeface="宋体"/>
              </a:rPr>
              <a:t>，可插入</a:t>
            </a:r>
            <a:r>
              <a:rPr dirty="0" sz="900" spc="-220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2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块解码卡，最大</a:t>
            </a:r>
            <a:r>
              <a:rPr dirty="0" sz="900" spc="-15">
                <a:latin typeface="宋体"/>
                <a:cs typeface="宋体"/>
              </a:rPr>
              <a:t>扩</a:t>
            </a:r>
            <a:r>
              <a:rPr dirty="0" sz="900">
                <a:latin typeface="宋体"/>
                <a:cs typeface="宋体"/>
              </a:rPr>
              <a:t>至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15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屏</a:t>
            </a:r>
            <a:r>
              <a:rPr dirty="0" sz="900" spc="-23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112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路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1</a:t>
            </a:r>
            <a:r>
              <a:rPr dirty="0" sz="900" spc="-10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80P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解码</a:t>
            </a:r>
            <a:r>
              <a:rPr dirty="0" sz="900" spc="-15">
                <a:latin typeface="宋体"/>
                <a:cs typeface="宋体"/>
              </a:rPr>
              <a:t>上</a:t>
            </a:r>
            <a:r>
              <a:rPr dirty="0" sz="900">
                <a:latin typeface="宋体"/>
                <a:cs typeface="宋体"/>
              </a:rPr>
              <a:t>墙</a:t>
            </a:r>
            <a:endParaRPr sz="900">
              <a:latin typeface="宋体"/>
              <a:cs typeface="宋体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8319" y="672770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3236" y="6722054"/>
            <a:ext cx="323659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超大带宽：支</a:t>
            </a:r>
            <a:r>
              <a:rPr dirty="0" sz="900" spc="-5">
                <a:latin typeface="宋体"/>
                <a:cs typeface="宋体"/>
              </a:rPr>
              <a:t>持</a:t>
            </a:r>
            <a:r>
              <a:rPr dirty="0" sz="900">
                <a:latin typeface="宋体"/>
                <a:cs typeface="宋体"/>
              </a:rPr>
              <a:t>接入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5</a:t>
            </a:r>
            <a:r>
              <a:rPr dirty="0" sz="900" spc="-10">
                <a:latin typeface="Arial"/>
                <a:cs typeface="Arial"/>
              </a:rPr>
              <a:t>1</a:t>
            </a:r>
            <a:r>
              <a:rPr dirty="0" sz="900">
                <a:latin typeface="Arial"/>
                <a:cs typeface="Arial"/>
              </a:rPr>
              <a:t>2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bp</a:t>
            </a:r>
            <a:r>
              <a:rPr dirty="0" sz="900" spc="5">
                <a:latin typeface="Arial"/>
                <a:cs typeface="Arial"/>
              </a:rPr>
              <a:t>s</a:t>
            </a:r>
            <a:r>
              <a:rPr dirty="0" sz="900">
                <a:latin typeface="宋体"/>
                <a:cs typeface="宋体"/>
              </a:rPr>
              <a:t>、存储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5</a:t>
            </a:r>
            <a:r>
              <a:rPr dirty="0" sz="900" spc="-10">
                <a:latin typeface="Arial"/>
                <a:cs typeface="Arial"/>
              </a:rPr>
              <a:t>1</a:t>
            </a:r>
            <a:r>
              <a:rPr dirty="0" sz="900">
                <a:latin typeface="Arial"/>
                <a:cs typeface="Arial"/>
              </a:rPr>
              <a:t>2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bp</a:t>
            </a:r>
            <a:r>
              <a:rPr dirty="0" sz="900" spc="5">
                <a:latin typeface="Arial"/>
                <a:cs typeface="Arial"/>
              </a:rPr>
              <a:t>s</a:t>
            </a:r>
            <a:r>
              <a:rPr dirty="0" sz="900">
                <a:latin typeface="宋体"/>
                <a:cs typeface="宋体"/>
              </a:rPr>
              <a:t>、转发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384</a:t>
            </a:r>
            <a:r>
              <a:rPr dirty="0" sz="900" spc="-20">
                <a:latin typeface="Arial"/>
                <a:cs typeface="Arial"/>
              </a:rPr>
              <a:t>M</a:t>
            </a:r>
            <a:r>
              <a:rPr dirty="0" sz="900">
                <a:latin typeface="Arial"/>
                <a:cs typeface="Arial"/>
              </a:rPr>
              <a:t>bps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8319" y="700202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3236" y="6996374"/>
            <a:ext cx="238823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强兼容性：支</a:t>
            </a:r>
            <a:r>
              <a:rPr dirty="0" sz="900" spc="-5">
                <a:latin typeface="宋体"/>
                <a:cs typeface="宋体"/>
              </a:rPr>
              <a:t>持</a:t>
            </a:r>
            <a:r>
              <a:rPr dirty="0" sz="900">
                <a:latin typeface="宋体"/>
                <a:cs typeface="宋体"/>
              </a:rPr>
              <a:t>标准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 spc="-5">
                <a:latin typeface="Arial"/>
                <a:cs typeface="Arial"/>
              </a:rPr>
              <a:t>O</a:t>
            </a:r>
            <a:r>
              <a:rPr dirty="0" sz="900">
                <a:latin typeface="Arial"/>
                <a:cs typeface="Arial"/>
              </a:rPr>
              <a:t>NVI</a:t>
            </a:r>
            <a:r>
              <a:rPr dirty="0" sz="900" spc="-15">
                <a:latin typeface="Arial"/>
                <a:cs typeface="Arial"/>
              </a:rPr>
              <a:t>F</a:t>
            </a:r>
            <a:r>
              <a:rPr dirty="0" sz="900">
                <a:latin typeface="宋体"/>
                <a:cs typeface="宋体"/>
              </a:rPr>
              <a:t>、</a:t>
            </a:r>
            <a:r>
              <a:rPr dirty="0" sz="900" spc="-5">
                <a:latin typeface="Arial"/>
                <a:cs typeface="Arial"/>
              </a:rPr>
              <a:t>G</a:t>
            </a:r>
            <a:r>
              <a:rPr dirty="0" sz="900">
                <a:latin typeface="Arial"/>
                <a:cs typeface="Arial"/>
              </a:rPr>
              <a:t>B/</a:t>
            </a:r>
            <a:r>
              <a:rPr dirty="0" sz="900" spc="-10">
                <a:latin typeface="Arial"/>
                <a:cs typeface="Arial"/>
              </a:rPr>
              <a:t>T</a:t>
            </a:r>
            <a:r>
              <a:rPr dirty="0" sz="900">
                <a:latin typeface="Arial"/>
                <a:cs typeface="Arial"/>
              </a:rPr>
              <a:t>28181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协议</a:t>
            </a:r>
            <a:endParaRPr sz="900">
              <a:latin typeface="宋体"/>
              <a:cs typeface="宋体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8319" y="727634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3236" y="7270694"/>
            <a:ext cx="425513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多种业务：支持实况、回放、轮巡、电视墙、电子地图、语音对讲、报警联动等功能</a:t>
            </a:r>
            <a:endParaRPr sz="900">
              <a:latin typeface="宋体"/>
              <a:cs typeface="宋体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8319" y="755066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3236" y="7545013"/>
            <a:ext cx="444119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灵活访问：支持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C/S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客户</a:t>
            </a:r>
            <a:r>
              <a:rPr dirty="0" sz="900" spc="-15">
                <a:latin typeface="宋体"/>
                <a:cs typeface="宋体"/>
              </a:rPr>
              <a:t>端</a:t>
            </a:r>
            <a:r>
              <a:rPr dirty="0" sz="900" spc="-5">
                <a:latin typeface="宋体"/>
                <a:cs typeface="宋体"/>
              </a:rPr>
              <a:t>、</a:t>
            </a:r>
            <a:r>
              <a:rPr dirty="0" sz="900">
                <a:latin typeface="Arial"/>
                <a:cs typeface="Arial"/>
              </a:rPr>
              <a:t>B/S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客户端、移动客户端（</a:t>
            </a:r>
            <a:r>
              <a:rPr dirty="0" sz="900">
                <a:latin typeface="Arial"/>
                <a:cs typeface="Arial"/>
              </a:rPr>
              <a:t>i</a:t>
            </a:r>
            <a:r>
              <a:rPr dirty="0" sz="900" spc="-10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hon</a:t>
            </a:r>
            <a:r>
              <a:rPr dirty="0" sz="900" spc="5">
                <a:latin typeface="Arial"/>
                <a:cs typeface="Arial"/>
              </a:rPr>
              <a:t>e</a:t>
            </a:r>
            <a:r>
              <a:rPr dirty="0" sz="900">
                <a:latin typeface="宋体"/>
                <a:cs typeface="宋体"/>
              </a:rPr>
              <a:t>、</a:t>
            </a:r>
            <a:r>
              <a:rPr dirty="0" sz="900" spc="-10">
                <a:latin typeface="Arial"/>
                <a:cs typeface="Arial"/>
              </a:rPr>
              <a:t>a</a:t>
            </a:r>
            <a:r>
              <a:rPr dirty="0" sz="900">
                <a:latin typeface="Arial"/>
                <a:cs typeface="Arial"/>
              </a:rPr>
              <a:t>ndr</a:t>
            </a:r>
            <a:r>
              <a:rPr dirty="0" sz="900" spc="-10">
                <a:latin typeface="Arial"/>
                <a:cs typeface="Arial"/>
              </a:rPr>
              <a:t>i</a:t>
            </a:r>
            <a:r>
              <a:rPr dirty="0" sz="900">
                <a:latin typeface="Arial"/>
                <a:cs typeface="Arial"/>
              </a:rPr>
              <a:t>od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手机、</a:t>
            </a:r>
            <a:r>
              <a:rPr dirty="0" sz="900">
                <a:latin typeface="Arial"/>
                <a:cs typeface="Arial"/>
              </a:rPr>
              <a:t>i</a:t>
            </a:r>
            <a:r>
              <a:rPr dirty="0" sz="900" spc="-15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a</a:t>
            </a:r>
            <a:r>
              <a:rPr dirty="0" sz="900" spc="5">
                <a:latin typeface="Arial"/>
                <a:cs typeface="Arial"/>
              </a:rPr>
              <a:t>d</a:t>
            </a:r>
            <a:r>
              <a:rPr dirty="0" sz="900">
                <a:latin typeface="宋体"/>
                <a:cs typeface="宋体"/>
              </a:rPr>
              <a:t>）</a:t>
            </a:r>
            <a:endParaRPr sz="900">
              <a:latin typeface="宋体"/>
              <a:cs typeface="宋体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8319" y="7825364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53236" y="7819714"/>
            <a:ext cx="494093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智能应用：支</a:t>
            </a:r>
            <a:r>
              <a:rPr dirty="0" sz="900" spc="-5">
                <a:latin typeface="宋体"/>
                <a:cs typeface="宋体"/>
              </a:rPr>
              <a:t>持</a:t>
            </a:r>
            <a:r>
              <a:rPr dirty="0" sz="900">
                <a:latin typeface="宋体"/>
                <a:cs typeface="宋体"/>
              </a:rPr>
              <a:t>拌线、入侵、人脸检测、客流量统计等智能化功能，并进行报警或报表等业务展现</a:t>
            </a:r>
            <a:endParaRPr sz="900">
              <a:latin typeface="宋体"/>
              <a:cs typeface="宋体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8319" y="8099685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3236" y="8094035"/>
            <a:ext cx="331470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超强稳定：嵌入式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L</a:t>
            </a:r>
            <a:r>
              <a:rPr dirty="0" sz="900" spc="-10">
                <a:latin typeface="Arial"/>
                <a:cs typeface="Arial"/>
              </a:rPr>
              <a:t>i</a:t>
            </a:r>
            <a:r>
              <a:rPr dirty="0" sz="900">
                <a:latin typeface="Arial"/>
                <a:cs typeface="Arial"/>
              </a:rPr>
              <a:t>nux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一体机、双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BI</a:t>
            </a:r>
            <a:r>
              <a:rPr dirty="0" sz="900" spc="-5">
                <a:latin typeface="Arial"/>
                <a:cs typeface="Arial"/>
              </a:rPr>
              <a:t>O</a:t>
            </a:r>
            <a:r>
              <a:rPr dirty="0" sz="900">
                <a:latin typeface="Arial"/>
                <a:cs typeface="Arial"/>
              </a:rPr>
              <a:t>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操作系统、支持双电源</a:t>
            </a:r>
            <a:endParaRPr sz="900">
              <a:latin typeface="宋体"/>
              <a:cs typeface="宋体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8319" y="8374005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53236" y="8368355"/>
            <a:ext cx="606044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安全可靠</a:t>
            </a:r>
            <a:r>
              <a:rPr dirty="0" sz="900" spc="-5">
                <a:latin typeface="宋体"/>
                <a:cs typeface="宋体"/>
              </a:rPr>
              <a:t>：</a:t>
            </a:r>
            <a:r>
              <a:rPr dirty="0" sz="900">
                <a:latin typeface="宋体"/>
                <a:cs typeface="宋体"/>
              </a:rPr>
              <a:t>支持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8</a:t>
            </a:r>
            <a:r>
              <a:rPr dirty="0" sz="900" spc="-10">
                <a:latin typeface="Arial"/>
                <a:cs typeface="Arial"/>
              </a:rPr>
              <a:t>0</a:t>
            </a:r>
            <a:r>
              <a:rPr dirty="0" sz="900">
                <a:latin typeface="Arial"/>
                <a:cs typeface="Arial"/>
              </a:rPr>
              <a:t>2.1x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认证、</a:t>
            </a:r>
            <a:r>
              <a:rPr dirty="0" sz="900">
                <a:latin typeface="Arial"/>
                <a:cs typeface="Arial"/>
              </a:rPr>
              <a:t>ARP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防攻击、</a:t>
            </a:r>
            <a:r>
              <a:rPr dirty="0" sz="900">
                <a:latin typeface="Arial"/>
                <a:cs typeface="Arial"/>
              </a:rPr>
              <a:t>HT</a:t>
            </a:r>
            <a:r>
              <a:rPr dirty="0" sz="900" spc="-10">
                <a:latin typeface="Arial"/>
                <a:cs typeface="Arial"/>
              </a:rPr>
              <a:t>T</a:t>
            </a:r>
            <a:r>
              <a:rPr dirty="0" sz="900">
                <a:latin typeface="Arial"/>
                <a:cs typeface="Arial"/>
              </a:rPr>
              <a:t>PS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安</a:t>
            </a:r>
            <a:r>
              <a:rPr dirty="0" sz="900" spc="10">
                <a:latin typeface="宋体"/>
                <a:cs typeface="宋体"/>
              </a:rPr>
              <a:t>全</a:t>
            </a:r>
            <a:r>
              <a:rPr dirty="0" sz="900">
                <a:latin typeface="宋体"/>
                <a:cs typeface="宋体"/>
              </a:rPr>
              <a:t>链接、</a:t>
            </a:r>
            <a:r>
              <a:rPr dirty="0" sz="900" spc="-10">
                <a:latin typeface="Arial"/>
                <a:cs typeface="Arial"/>
              </a:rPr>
              <a:t>T</a:t>
            </a:r>
            <a:r>
              <a:rPr dirty="0" sz="900">
                <a:latin typeface="Arial"/>
                <a:cs typeface="Arial"/>
              </a:rPr>
              <a:t>elnet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安全开关；支</a:t>
            </a:r>
            <a:r>
              <a:rPr dirty="0" sz="900" spc="-15">
                <a:latin typeface="宋体"/>
                <a:cs typeface="宋体"/>
              </a:rPr>
              <a:t>持</a:t>
            </a:r>
            <a:r>
              <a:rPr dirty="0" sz="900">
                <a:latin typeface="宋体"/>
                <a:cs typeface="宋体"/>
              </a:rPr>
              <a:t>网络容错、负载均衡、多</a:t>
            </a:r>
            <a:r>
              <a:rPr dirty="0" sz="900" spc="-220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IP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15">
                <a:latin typeface="宋体"/>
                <a:cs typeface="宋体"/>
              </a:rPr>
              <a:t>设定</a:t>
            </a:r>
            <a:endParaRPr sz="900">
              <a:latin typeface="宋体"/>
              <a:cs typeface="宋体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8319" y="8648325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3236" y="8642675"/>
            <a:ext cx="408940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丰富接口：</a:t>
            </a:r>
            <a:r>
              <a:rPr dirty="0" sz="900" spc="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4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个千兆以太</a:t>
            </a:r>
            <a:r>
              <a:rPr dirty="0" sz="900" spc="-15">
                <a:latin typeface="宋体"/>
                <a:cs typeface="宋体"/>
              </a:rPr>
              <a:t>网</a:t>
            </a:r>
            <a:r>
              <a:rPr dirty="0" sz="900" spc="-5">
                <a:latin typeface="宋体"/>
                <a:cs typeface="宋体"/>
              </a:rPr>
              <a:t>口</a:t>
            </a:r>
            <a:r>
              <a:rPr dirty="0" sz="900">
                <a:latin typeface="宋体"/>
                <a:cs typeface="宋体"/>
              </a:rPr>
              <a:t>、</a:t>
            </a:r>
            <a:r>
              <a:rPr dirty="0" sz="900">
                <a:latin typeface="Arial"/>
                <a:cs typeface="Arial"/>
              </a:rPr>
              <a:t>2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个千兆光口、</a:t>
            </a:r>
            <a:r>
              <a:rPr dirty="0" sz="900">
                <a:latin typeface="Arial"/>
                <a:cs typeface="Arial"/>
              </a:rPr>
              <a:t>24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路报</a:t>
            </a:r>
            <a:r>
              <a:rPr dirty="0" sz="900" spc="-15">
                <a:latin typeface="宋体"/>
                <a:cs typeface="宋体"/>
              </a:rPr>
              <a:t>警</a:t>
            </a:r>
            <a:r>
              <a:rPr dirty="0" sz="900">
                <a:latin typeface="宋体"/>
                <a:cs typeface="宋体"/>
              </a:rPr>
              <a:t>输入</a:t>
            </a:r>
            <a:r>
              <a:rPr dirty="0" sz="900" spc="-225">
                <a:latin typeface="宋体"/>
                <a:cs typeface="宋体"/>
              </a:rPr>
              <a:t> </a:t>
            </a:r>
            <a:r>
              <a:rPr dirty="0" sz="900">
                <a:latin typeface="Arial"/>
                <a:cs typeface="Arial"/>
              </a:rPr>
              <a:t>8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宋体"/>
                <a:cs typeface="宋体"/>
              </a:rPr>
              <a:t>路报警输出接口</a:t>
            </a:r>
            <a:endParaRPr sz="900">
              <a:latin typeface="宋体"/>
              <a:cs typeface="宋体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8319" y="8922645"/>
            <a:ext cx="111125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375">
                <a:latin typeface="Segoe UI Emoji"/>
                <a:cs typeface="Segoe UI Emoji"/>
              </a:rPr>
              <a:t>⚫</a:t>
            </a:r>
            <a:endParaRPr sz="900">
              <a:latin typeface="Segoe UI Emoji"/>
              <a:cs typeface="Segoe UI Emoj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53236" y="8916995"/>
            <a:ext cx="231140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>
                <a:latin typeface="宋体"/>
                <a:cs typeface="宋体"/>
              </a:rPr>
              <a:t>超强扩容：支持主从级联扩容存储、转发性能</a:t>
            </a:r>
            <a:endParaRPr sz="900">
              <a:latin typeface="宋体"/>
              <a:cs typeface="宋体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751457" y="3280409"/>
            <a:ext cx="4130040" cy="12877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8815" y="262889"/>
            <a:ext cx="1283081" cy="3257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8319" y="344653"/>
            <a:ext cx="6240145" cy="895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5196205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155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产品规格</a:t>
            </a:r>
            <a:endParaRPr sz="1800">
              <a:latin typeface="黑体"/>
              <a:cs typeface="黑体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7972" y="1387093"/>
          <a:ext cx="6492240" cy="7520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744"/>
                <a:gridCol w="1238961"/>
                <a:gridCol w="4771136"/>
              </a:tblGrid>
              <a:tr h="208788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规格参数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管理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视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频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管理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1000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台设备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路通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道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rowSpan="8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解码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视频解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码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H.26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H.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解码分辨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率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</a:t>
                      </a:r>
                      <a:r>
                        <a:rPr dirty="0" sz="900" spc="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</a:t>
                      </a:r>
                      <a:r>
                        <a:rPr dirty="0" sz="900" spc="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</a:t>
                      </a:r>
                      <a:r>
                        <a:rPr dirty="0" sz="900" spc="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</a:t>
                      </a:r>
                      <a:r>
                        <a:rPr dirty="0" sz="900" spc="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</a:t>
                      </a:r>
                      <a:r>
                        <a:rPr dirty="0" sz="900" spc="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P/1080P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960P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720P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960H/D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1/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2CIF/CIF/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CI</a:t>
                      </a:r>
                      <a:r>
                        <a:rPr dirty="0" sz="900" spc="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自带解码输出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三口异源输出；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口均支持</a:t>
                      </a:r>
                      <a:r>
                        <a:rPr dirty="0" sz="900" spc="-22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4K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解码显示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自带解码路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数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口共支持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1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4K@3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,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p@30,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36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3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72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0, 64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1@30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音频解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码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.71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解码扩展（另配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块解码卡扩展，解码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卡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型号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：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-H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04-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NB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-H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06-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40424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-H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04-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解码卡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异源同时输出，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支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持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*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4K@60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8*4K@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2*1080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4*720P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30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解码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3794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HD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06-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解码卡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异源同时输出，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支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持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6*4K@60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12*4K@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3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48*10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@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或</a:t>
                      </a:r>
                      <a:r>
                        <a:rPr dirty="0" sz="900" spc="-23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96*7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@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30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解码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rowSpan="5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存储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自带硬盘接口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接口，支持硬盘热插拔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RAID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模式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RAID1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RAID5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存储扩展（另配）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台存储扩展柜，最大达</a:t>
                      </a:r>
                      <a:r>
                        <a:rPr dirty="0" sz="900" spc="-23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48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盘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84T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存储，扩展柜型号：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E-S10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-S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DE-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S108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扩展柜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硬盘接口，各接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最高支持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8T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硬盘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DE-S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扩展柜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硬盘接口，最高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8T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硬盘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接入性能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bps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3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存储性能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51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bps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757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转发性能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38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bps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4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用户管理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最大用户数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个，最大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并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发在线用户数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300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4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设备管理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支持接入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NV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、编码器、解码器、网络键盘、门禁主机、告警主机、云端设备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601979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播放控制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 marR="763270">
                        <a:lnSpc>
                          <a:spcPct val="1378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支持单屏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 /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/ 4 /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5 /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/ 7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/ 8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/ 9 /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0 /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 /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 / 17 /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25 /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32 /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36 /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画面分割 支持走廊模式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个辅屏播放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413004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录像回放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支持回放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NVR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录像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路录像回放，支持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最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多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路同步回放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rowSpan="7">
                  <a:txBody>
                    <a:bodyPr/>
                    <a:lstStyle/>
                    <a:p>
                      <a:pPr marL="65405" marR="107314">
                        <a:lnSpc>
                          <a:spcPct val="1089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外部 接口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网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/100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/1000M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Ba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 spc="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-T</a:t>
                      </a:r>
                      <a:r>
                        <a:rPr dirty="0" sz="900" spc="-3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自适应以太网电口，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0M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SFP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以太网光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USB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USB3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5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串口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RS2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串口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(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)</a:t>
                      </a:r>
                      <a:r>
                        <a:rPr dirty="0" sz="900" spc="-10">
                          <a:latin typeface="宋体"/>
                          <a:cs typeface="宋体"/>
                        </a:rPr>
                        <a:t>,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3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RS485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串口（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报警输入输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出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24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入</a:t>
                      </a:r>
                      <a:r>
                        <a:rPr dirty="0" sz="900" spc="-23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出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电源输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出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DC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12 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声音告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警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支持蜂鸣器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扩展接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支持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eSA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扩展接口，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3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i SAS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扩展接口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个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业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务扩展接口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(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如解码卡</a:t>
                      </a:r>
                      <a:r>
                        <a:rPr dirty="0" sz="900" spc="-10">
                          <a:latin typeface="宋体"/>
                          <a:cs typeface="宋体"/>
                        </a:rPr>
                        <a:t>)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24905" y="344653"/>
            <a:ext cx="10439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7700" y="276161"/>
            <a:ext cx="1285875" cy="322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8319" y="3040268"/>
            <a:ext cx="977900" cy="708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产品外观</a:t>
            </a:r>
            <a:endParaRPr sz="18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solidFill>
                  <a:srgbClr val="0090C7"/>
                </a:solidFill>
                <a:latin typeface="黑体"/>
                <a:cs typeface="黑体"/>
              </a:rPr>
              <a:t>产品尺寸图</a:t>
            </a:r>
            <a:endParaRPr sz="1500">
              <a:latin typeface="黑体"/>
              <a:cs typeface="黑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32889" y="3971924"/>
            <a:ext cx="3513328" cy="1268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66595" y="5430519"/>
            <a:ext cx="3645788" cy="34061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7972" y="914399"/>
          <a:ext cx="6492240" cy="1800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744"/>
                <a:gridCol w="1238961"/>
                <a:gridCol w="4771136"/>
              </a:tblGrid>
              <a:tr h="210311">
                <a:tc grid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规格参数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</a:tr>
              <a:tr h="230378">
                <a:tc rowSpan="6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其他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电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源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交流供电，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～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0V 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AC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带电源开关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,</a:t>
                      </a:r>
                      <a:r>
                        <a:rPr dirty="0" sz="900" spc="1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支持双电源冗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余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功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耗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≤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3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（不含硬盘），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≤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2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（含硬盘）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工作温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度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°</a:t>
                      </a:r>
                      <a:r>
                        <a:rPr dirty="0" sz="900" spc="-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～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55°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012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工作湿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度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-9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% </a:t>
                      </a:r>
                      <a:r>
                        <a:rPr dirty="0" sz="900" spc="-4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（无冷凝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3164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重量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≤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10.0 Kg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42976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416559">
                        <a:lnSpc>
                          <a:spcPct val="1456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尺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寸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5">
                          <a:latin typeface="宋体"/>
                          <a:cs typeface="宋体"/>
                        </a:rPr>
                        <a:t>(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高×深×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宽</a:t>
                      </a:r>
                      <a:r>
                        <a:rPr dirty="0" sz="900" spc="-10">
                          <a:latin typeface="宋体"/>
                          <a:cs typeface="宋体"/>
                        </a:rPr>
                        <a:t>)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3U</a:t>
                      </a:r>
                      <a:r>
                        <a:rPr dirty="0" sz="900" spc="-2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高度，支持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9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"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标准机柜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安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装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130.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15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×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477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宋体"/>
                          <a:cs typeface="宋体"/>
                        </a:rPr>
                        <a:t>×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900" spc="-10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5">
                          <a:solidFill>
                            <a:srgbClr val="333333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（带面板</a:t>
                      </a:r>
                      <a:r>
                        <a:rPr dirty="0" sz="900" spc="-1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 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8815" y="262889"/>
            <a:ext cx="1283081" cy="3257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28319" y="344653"/>
            <a:ext cx="6240145" cy="876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00">
                <a:solidFill>
                  <a:srgbClr val="0090C7"/>
                </a:solidFill>
                <a:latin typeface="黑体"/>
                <a:cs typeface="黑体"/>
              </a:rPr>
              <a:t>产品接口图</a:t>
            </a:r>
            <a:endParaRPr sz="1500">
              <a:latin typeface="黑体"/>
              <a:cs typeface="黑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19" y="5756671"/>
            <a:ext cx="1320800" cy="589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典型应用</a:t>
            </a:r>
            <a:endParaRPr sz="1800">
              <a:latin typeface="黑体"/>
              <a:cs typeface="黑体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200">
                <a:solidFill>
                  <a:srgbClr val="538DD3"/>
                </a:solidFill>
                <a:latin typeface="黑体"/>
                <a:cs typeface="黑体"/>
              </a:rPr>
              <a:t>1</a:t>
            </a:r>
            <a:r>
              <a:rPr dirty="0" sz="1200">
                <a:solidFill>
                  <a:srgbClr val="538DD3"/>
                </a:solidFill>
                <a:latin typeface="黑体"/>
                <a:cs typeface="黑体"/>
              </a:rPr>
              <a:t>、局域组网方案图</a:t>
            </a:r>
            <a:endParaRPr sz="1200">
              <a:latin typeface="黑体"/>
              <a:cs typeface="黑体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94257" y="1440179"/>
            <a:ext cx="4989830" cy="1874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96678" y="9269343"/>
            <a:ext cx="628598" cy="333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67582" y="9269343"/>
            <a:ext cx="628598" cy="3334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96443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25659" y="0"/>
                </a:moveTo>
                <a:lnTo>
                  <a:pt x="7314" y="0"/>
                </a:lnTo>
                <a:lnTo>
                  <a:pt x="0" y="7385"/>
                </a:lnTo>
                <a:lnTo>
                  <a:pt x="0" y="25606"/>
                </a:lnTo>
                <a:lnTo>
                  <a:pt x="7314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996443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16487" y="0"/>
                </a:moveTo>
                <a:lnTo>
                  <a:pt x="7314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314" y="32992"/>
                </a:lnTo>
                <a:lnTo>
                  <a:pt x="16487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659" y="0"/>
                </a:lnTo>
                <a:lnTo>
                  <a:pt x="16487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67268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25775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25606"/>
                </a:lnTo>
                <a:lnTo>
                  <a:pt x="7430" y="32992"/>
                </a:lnTo>
                <a:lnTo>
                  <a:pt x="25775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67268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16603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430" y="32992"/>
                </a:lnTo>
                <a:lnTo>
                  <a:pt x="16603" y="32992"/>
                </a:lnTo>
                <a:lnTo>
                  <a:pt x="25775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775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38209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25659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25606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8209" y="941231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5" h="33020">
                <a:moveTo>
                  <a:pt x="16603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430" y="32992"/>
                </a:lnTo>
                <a:lnTo>
                  <a:pt x="16603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659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20524" y="9150781"/>
            <a:ext cx="789882" cy="5890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87310" y="9150781"/>
            <a:ext cx="789882" cy="5890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868100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775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25606"/>
                </a:lnTo>
                <a:lnTo>
                  <a:pt x="7430" y="32992"/>
                </a:lnTo>
                <a:lnTo>
                  <a:pt x="25775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868100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603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430" y="32992"/>
                </a:lnTo>
                <a:lnTo>
                  <a:pt x="16603" y="32992"/>
                </a:lnTo>
                <a:lnTo>
                  <a:pt x="25775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775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939041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25606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39041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603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430" y="32992"/>
                </a:lnTo>
                <a:lnTo>
                  <a:pt x="16603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659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09982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25606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7385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09982" y="9428806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487" y="0"/>
                </a:moveTo>
                <a:lnTo>
                  <a:pt x="7430" y="0"/>
                </a:lnTo>
                <a:lnTo>
                  <a:pt x="0" y="7385"/>
                </a:lnTo>
                <a:lnTo>
                  <a:pt x="0" y="16496"/>
                </a:lnTo>
                <a:lnTo>
                  <a:pt x="0" y="25606"/>
                </a:lnTo>
                <a:lnTo>
                  <a:pt x="7430" y="32992"/>
                </a:lnTo>
                <a:lnTo>
                  <a:pt x="16487" y="32992"/>
                </a:lnTo>
                <a:lnTo>
                  <a:pt x="25659" y="32992"/>
                </a:lnTo>
                <a:lnTo>
                  <a:pt x="33090" y="25606"/>
                </a:lnTo>
                <a:lnTo>
                  <a:pt x="33090" y="16496"/>
                </a:lnTo>
                <a:lnTo>
                  <a:pt x="33090" y="7385"/>
                </a:lnTo>
                <a:lnTo>
                  <a:pt x="25659" y="0"/>
                </a:lnTo>
                <a:lnTo>
                  <a:pt x="16487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440655" y="9610843"/>
            <a:ext cx="19050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I</a:t>
            </a:r>
            <a:r>
              <a:rPr dirty="0" sz="800" spc="10">
                <a:latin typeface="微软雅黑"/>
                <a:cs typeface="微软雅黑"/>
              </a:rPr>
              <a:t>P</a:t>
            </a:r>
            <a:r>
              <a:rPr dirty="0" sz="800" spc="15">
                <a:latin typeface="微软雅黑"/>
                <a:cs typeface="微软雅黑"/>
              </a:rPr>
              <a:t>C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11595" y="9610843"/>
            <a:ext cx="19050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I</a:t>
            </a:r>
            <a:r>
              <a:rPr dirty="0" sz="800" spc="10">
                <a:latin typeface="微软雅黑"/>
                <a:cs typeface="微软雅黑"/>
              </a:rPr>
              <a:t>P</a:t>
            </a:r>
            <a:r>
              <a:rPr dirty="0" sz="800" spc="15">
                <a:latin typeface="微软雅黑"/>
                <a:cs typeface="微软雅黑"/>
              </a:rPr>
              <a:t>C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90776" y="9610843"/>
            <a:ext cx="249554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15">
                <a:latin typeface="微软雅黑"/>
                <a:cs typeface="微软雅黑"/>
              </a:rPr>
              <a:t>N</a:t>
            </a:r>
            <a:r>
              <a:rPr dirty="0" sz="800" spc="15">
                <a:latin typeface="微软雅黑"/>
                <a:cs typeface="微软雅黑"/>
              </a:rPr>
              <a:t>V</a:t>
            </a:r>
            <a:r>
              <a:rPr dirty="0" sz="800" spc="10">
                <a:latin typeface="微软雅黑"/>
                <a:cs typeface="微软雅黑"/>
              </a:rPr>
              <a:t>R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74047" y="9610843"/>
            <a:ext cx="249554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15">
                <a:latin typeface="微软雅黑"/>
                <a:cs typeface="微软雅黑"/>
              </a:rPr>
              <a:t>N</a:t>
            </a:r>
            <a:r>
              <a:rPr dirty="0" sz="800" spc="15">
                <a:latin typeface="微软雅黑"/>
                <a:cs typeface="微软雅黑"/>
              </a:rPr>
              <a:t>V</a:t>
            </a:r>
            <a:r>
              <a:rPr dirty="0" sz="800" spc="10">
                <a:latin typeface="微软雅黑"/>
                <a:cs typeface="微软雅黑"/>
              </a:rPr>
              <a:t>R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913799" y="7277388"/>
            <a:ext cx="1151955" cy="79055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40089" y="7303578"/>
            <a:ext cx="1075492" cy="71436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681309" y="7091305"/>
            <a:ext cx="148204" cy="26111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701341" y="7099339"/>
            <a:ext cx="120187" cy="23299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703344" y="7121434"/>
            <a:ext cx="116181" cy="18880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893900" y="7086058"/>
            <a:ext cx="248490" cy="25450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197867" y="7077028"/>
            <a:ext cx="338786" cy="26924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450490" y="6886566"/>
            <a:ext cx="1250950" cy="485775"/>
          </a:xfrm>
          <a:prstGeom prst="rect">
            <a:avLst/>
          </a:prstGeom>
          <a:ln w="317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89865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手机</a:t>
            </a:r>
            <a:r>
              <a:rPr dirty="0" sz="800" spc="20">
                <a:latin typeface="微软雅黑"/>
                <a:cs typeface="微软雅黑"/>
              </a:rPr>
              <a:t> </a:t>
            </a:r>
            <a:r>
              <a:rPr dirty="0" sz="800" spc="-90">
                <a:latin typeface="微软雅黑"/>
                <a:cs typeface="微软雅黑"/>
              </a:rPr>
              <a:t> </a:t>
            </a:r>
            <a:r>
              <a:rPr dirty="0" sz="800" spc="5">
                <a:latin typeface="微软雅黑"/>
                <a:cs typeface="微软雅黑"/>
              </a:rPr>
              <a:t>i</a:t>
            </a:r>
            <a:r>
              <a:rPr dirty="0" sz="800" spc="10">
                <a:latin typeface="微软雅黑"/>
                <a:cs typeface="微软雅黑"/>
              </a:rPr>
              <a:t>pad</a:t>
            </a:r>
            <a:r>
              <a:rPr dirty="0" sz="800">
                <a:latin typeface="微软雅黑"/>
                <a:cs typeface="微软雅黑"/>
              </a:rPr>
              <a:t>  </a:t>
            </a:r>
            <a:r>
              <a:rPr dirty="0" sz="800" spc="-90">
                <a:latin typeface="微软雅黑"/>
                <a:cs typeface="微软雅黑"/>
              </a:rPr>
              <a:t> </a:t>
            </a:r>
            <a:r>
              <a:rPr dirty="0" sz="800" spc="20">
                <a:latin typeface="微软雅黑"/>
                <a:cs typeface="微软雅黑"/>
              </a:rPr>
              <a:t>笔记本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325280" y="7237242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79">
                <a:moveTo>
                  <a:pt x="0" y="0"/>
                </a:moveTo>
                <a:lnTo>
                  <a:pt x="0" y="284426"/>
                </a:lnTo>
              </a:path>
            </a:pathLst>
          </a:custGeom>
          <a:ln w="83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90068" y="7180403"/>
            <a:ext cx="73025" cy="75565"/>
          </a:xfrm>
          <a:custGeom>
            <a:avLst/>
            <a:gdLst/>
            <a:ahLst/>
            <a:cxnLst/>
            <a:rect l="l" t="t" r="r" b="b"/>
            <a:pathLst>
              <a:path w="73025" h="75565">
                <a:moveTo>
                  <a:pt x="68393" y="66167"/>
                </a:moveTo>
                <a:lnTo>
                  <a:pt x="36513" y="66167"/>
                </a:lnTo>
                <a:lnTo>
                  <a:pt x="48920" y="67278"/>
                </a:lnTo>
                <a:lnTo>
                  <a:pt x="61095" y="70227"/>
                </a:lnTo>
                <a:lnTo>
                  <a:pt x="72829" y="75013"/>
                </a:lnTo>
                <a:lnTo>
                  <a:pt x="68393" y="66167"/>
                </a:lnTo>
                <a:close/>
              </a:path>
              <a:path w="73025" h="75565">
                <a:moveTo>
                  <a:pt x="35211" y="0"/>
                </a:moveTo>
                <a:lnTo>
                  <a:pt x="0" y="73860"/>
                </a:lnTo>
                <a:lnTo>
                  <a:pt x="11843" y="69458"/>
                </a:lnTo>
                <a:lnTo>
                  <a:pt x="24084" y="66894"/>
                </a:lnTo>
                <a:lnTo>
                  <a:pt x="36513" y="66167"/>
                </a:lnTo>
                <a:lnTo>
                  <a:pt x="68393" y="66167"/>
                </a:lnTo>
                <a:lnTo>
                  <a:pt x="35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588493" y="7237242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79">
                <a:moveTo>
                  <a:pt x="0" y="0"/>
                </a:moveTo>
                <a:lnTo>
                  <a:pt x="0" y="284426"/>
                </a:lnTo>
              </a:path>
            </a:pathLst>
          </a:custGeom>
          <a:ln w="83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553281" y="7180403"/>
            <a:ext cx="73025" cy="75565"/>
          </a:xfrm>
          <a:custGeom>
            <a:avLst/>
            <a:gdLst/>
            <a:ahLst/>
            <a:cxnLst/>
            <a:rect l="l" t="t" r="r" b="b"/>
            <a:pathLst>
              <a:path w="73025" h="75565">
                <a:moveTo>
                  <a:pt x="68393" y="66167"/>
                </a:moveTo>
                <a:lnTo>
                  <a:pt x="36513" y="66167"/>
                </a:lnTo>
                <a:lnTo>
                  <a:pt x="48920" y="67278"/>
                </a:lnTo>
                <a:lnTo>
                  <a:pt x="61095" y="70227"/>
                </a:lnTo>
                <a:lnTo>
                  <a:pt x="72829" y="75013"/>
                </a:lnTo>
                <a:lnTo>
                  <a:pt x="68393" y="66167"/>
                </a:lnTo>
                <a:close/>
              </a:path>
              <a:path w="73025" h="75565">
                <a:moveTo>
                  <a:pt x="35211" y="0"/>
                </a:moveTo>
                <a:lnTo>
                  <a:pt x="0" y="73860"/>
                </a:lnTo>
                <a:lnTo>
                  <a:pt x="11843" y="69458"/>
                </a:lnTo>
                <a:lnTo>
                  <a:pt x="24084" y="66894"/>
                </a:lnTo>
                <a:lnTo>
                  <a:pt x="36513" y="66167"/>
                </a:lnTo>
                <a:lnTo>
                  <a:pt x="68393" y="66167"/>
                </a:lnTo>
                <a:lnTo>
                  <a:pt x="35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73464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25699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7408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73464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603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16553"/>
                </a:lnTo>
                <a:lnTo>
                  <a:pt x="0" y="25699"/>
                </a:lnTo>
                <a:lnTo>
                  <a:pt x="7430" y="32992"/>
                </a:lnTo>
                <a:lnTo>
                  <a:pt x="16603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16553"/>
                </a:lnTo>
                <a:lnTo>
                  <a:pt x="33090" y="7408"/>
                </a:lnTo>
                <a:lnTo>
                  <a:pt x="25659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44405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25699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7408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44405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487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16553"/>
                </a:lnTo>
                <a:lnTo>
                  <a:pt x="0" y="25699"/>
                </a:lnTo>
                <a:lnTo>
                  <a:pt x="7430" y="32992"/>
                </a:lnTo>
                <a:lnTo>
                  <a:pt x="16487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16553"/>
                </a:lnTo>
                <a:lnTo>
                  <a:pt x="33090" y="7408"/>
                </a:lnTo>
                <a:lnTo>
                  <a:pt x="25659" y="0"/>
                </a:lnTo>
                <a:lnTo>
                  <a:pt x="16487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515346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314" y="0"/>
                </a:lnTo>
                <a:lnTo>
                  <a:pt x="0" y="7408"/>
                </a:lnTo>
                <a:lnTo>
                  <a:pt x="0" y="25699"/>
                </a:lnTo>
                <a:lnTo>
                  <a:pt x="7314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7408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515346" y="7360760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487" y="0"/>
                </a:moveTo>
                <a:lnTo>
                  <a:pt x="7314" y="0"/>
                </a:lnTo>
                <a:lnTo>
                  <a:pt x="0" y="7408"/>
                </a:lnTo>
                <a:lnTo>
                  <a:pt x="0" y="16553"/>
                </a:lnTo>
                <a:lnTo>
                  <a:pt x="0" y="25699"/>
                </a:lnTo>
                <a:lnTo>
                  <a:pt x="7314" y="32992"/>
                </a:lnTo>
                <a:lnTo>
                  <a:pt x="16487" y="32992"/>
                </a:lnTo>
                <a:lnTo>
                  <a:pt x="25659" y="32992"/>
                </a:lnTo>
                <a:lnTo>
                  <a:pt x="33090" y="25699"/>
                </a:lnTo>
                <a:lnTo>
                  <a:pt x="33090" y="16553"/>
                </a:lnTo>
                <a:lnTo>
                  <a:pt x="33090" y="7408"/>
                </a:lnTo>
                <a:lnTo>
                  <a:pt x="25659" y="0"/>
                </a:lnTo>
                <a:lnTo>
                  <a:pt x="16487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00624" y="7525257"/>
            <a:ext cx="756978" cy="22807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615617" y="7346609"/>
            <a:ext cx="3175000" cy="359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15">
                <a:latin typeface="微软雅黑"/>
                <a:cs typeface="微软雅黑"/>
              </a:rPr>
              <a:t>H</a:t>
            </a:r>
            <a:r>
              <a:rPr dirty="0" sz="800" spc="15">
                <a:latin typeface="微软雅黑"/>
                <a:cs typeface="微软雅黑"/>
              </a:rPr>
              <a:t>D</a:t>
            </a:r>
            <a:r>
              <a:rPr dirty="0" sz="800" spc="20">
                <a:latin typeface="微软雅黑"/>
                <a:cs typeface="微软雅黑"/>
              </a:rPr>
              <a:t>M</a:t>
            </a:r>
            <a:r>
              <a:rPr dirty="0" sz="800">
                <a:latin typeface="微软雅黑"/>
                <a:cs typeface="微软雅黑"/>
              </a:rPr>
              <a:t>I</a:t>
            </a:r>
            <a:r>
              <a:rPr dirty="0" sz="800" spc="20">
                <a:latin typeface="微软雅黑"/>
                <a:cs typeface="微软雅黑"/>
              </a:rPr>
              <a:t>线</a:t>
            </a:r>
            <a:endParaRPr sz="800">
              <a:latin typeface="微软雅黑"/>
              <a:cs typeface="微软雅黑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7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10">
                <a:latin typeface="微软雅黑"/>
                <a:cs typeface="微软雅黑"/>
              </a:rPr>
              <a:t>3</a:t>
            </a:r>
            <a:r>
              <a:rPr dirty="0" sz="800" spc="10">
                <a:latin typeface="微软雅黑"/>
                <a:cs typeface="微软雅黑"/>
              </a:rPr>
              <a:t>G</a:t>
            </a:r>
            <a:r>
              <a:rPr dirty="0" sz="800" spc="5">
                <a:latin typeface="微软雅黑"/>
                <a:cs typeface="微软雅黑"/>
              </a:rPr>
              <a:t>/</a:t>
            </a:r>
            <a:r>
              <a:rPr dirty="0" sz="800" spc="10">
                <a:latin typeface="微软雅黑"/>
                <a:cs typeface="微软雅黑"/>
              </a:rPr>
              <a:t>4</a:t>
            </a:r>
            <a:r>
              <a:rPr dirty="0" sz="800" spc="10">
                <a:latin typeface="微软雅黑"/>
                <a:cs typeface="微软雅黑"/>
              </a:rPr>
              <a:t>G</a:t>
            </a:r>
            <a:r>
              <a:rPr dirty="0" sz="800" spc="10">
                <a:latin typeface="微软雅黑"/>
                <a:cs typeface="微软雅黑"/>
              </a:rPr>
              <a:t>/</a:t>
            </a:r>
            <a:r>
              <a:rPr dirty="0" sz="800" spc="20">
                <a:latin typeface="微软雅黑"/>
                <a:cs typeface="微软雅黑"/>
              </a:rPr>
              <a:t>W</a:t>
            </a:r>
            <a:r>
              <a:rPr dirty="0" sz="800" spc="5">
                <a:latin typeface="微软雅黑"/>
                <a:cs typeface="微软雅黑"/>
              </a:rPr>
              <a:t>I</a:t>
            </a:r>
            <a:r>
              <a:rPr dirty="0" sz="800" spc="10">
                <a:latin typeface="微软雅黑"/>
                <a:cs typeface="微软雅黑"/>
              </a:rPr>
              <a:t>F</a:t>
            </a:r>
            <a:r>
              <a:rPr dirty="0" sz="800" spc="5">
                <a:latin typeface="微软雅黑"/>
                <a:cs typeface="微软雅黑"/>
              </a:rPr>
              <a:t>I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714492" y="7214668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79">
                <a:moveTo>
                  <a:pt x="0" y="0"/>
                </a:moveTo>
                <a:lnTo>
                  <a:pt x="0" y="284426"/>
                </a:lnTo>
              </a:path>
            </a:pathLst>
          </a:custGeom>
          <a:ln w="83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679281" y="7157830"/>
            <a:ext cx="73025" cy="75565"/>
          </a:xfrm>
          <a:custGeom>
            <a:avLst/>
            <a:gdLst/>
            <a:ahLst/>
            <a:cxnLst/>
            <a:rect l="l" t="t" r="r" b="b"/>
            <a:pathLst>
              <a:path w="73025" h="75565">
                <a:moveTo>
                  <a:pt x="68393" y="66167"/>
                </a:moveTo>
                <a:lnTo>
                  <a:pt x="36513" y="66167"/>
                </a:lnTo>
                <a:lnTo>
                  <a:pt x="48920" y="67278"/>
                </a:lnTo>
                <a:lnTo>
                  <a:pt x="61095" y="70227"/>
                </a:lnTo>
                <a:lnTo>
                  <a:pt x="72829" y="75013"/>
                </a:lnTo>
                <a:lnTo>
                  <a:pt x="68393" y="66167"/>
                </a:lnTo>
                <a:close/>
              </a:path>
              <a:path w="73025" h="75565">
                <a:moveTo>
                  <a:pt x="35211" y="0"/>
                </a:moveTo>
                <a:lnTo>
                  <a:pt x="0" y="73860"/>
                </a:lnTo>
                <a:lnTo>
                  <a:pt x="11843" y="69458"/>
                </a:lnTo>
                <a:lnTo>
                  <a:pt x="24084" y="66894"/>
                </a:lnTo>
                <a:lnTo>
                  <a:pt x="36513" y="66167"/>
                </a:lnTo>
                <a:lnTo>
                  <a:pt x="68393" y="66167"/>
                </a:lnTo>
                <a:lnTo>
                  <a:pt x="35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977821" y="7214668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79">
                <a:moveTo>
                  <a:pt x="0" y="0"/>
                </a:moveTo>
                <a:lnTo>
                  <a:pt x="0" y="284426"/>
                </a:lnTo>
              </a:path>
            </a:pathLst>
          </a:custGeom>
          <a:ln w="835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42610" y="7157830"/>
            <a:ext cx="73025" cy="75565"/>
          </a:xfrm>
          <a:custGeom>
            <a:avLst/>
            <a:gdLst/>
            <a:ahLst/>
            <a:cxnLst/>
            <a:rect l="l" t="t" r="r" b="b"/>
            <a:pathLst>
              <a:path w="73025" h="75565">
                <a:moveTo>
                  <a:pt x="68393" y="66167"/>
                </a:moveTo>
                <a:lnTo>
                  <a:pt x="36513" y="66167"/>
                </a:lnTo>
                <a:lnTo>
                  <a:pt x="48920" y="67278"/>
                </a:lnTo>
                <a:lnTo>
                  <a:pt x="61095" y="70227"/>
                </a:lnTo>
                <a:lnTo>
                  <a:pt x="72829" y="75013"/>
                </a:lnTo>
                <a:lnTo>
                  <a:pt x="68393" y="66167"/>
                </a:lnTo>
                <a:close/>
              </a:path>
              <a:path w="73025" h="75565">
                <a:moveTo>
                  <a:pt x="35211" y="0"/>
                </a:moveTo>
                <a:lnTo>
                  <a:pt x="0" y="73860"/>
                </a:lnTo>
                <a:lnTo>
                  <a:pt x="11843" y="69458"/>
                </a:lnTo>
                <a:lnTo>
                  <a:pt x="24084" y="66894"/>
                </a:lnTo>
                <a:lnTo>
                  <a:pt x="36513" y="66167"/>
                </a:lnTo>
                <a:lnTo>
                  <a:pt x="68393" y="66167"/>
                </a:lnTo>
                <a:lnTo>
                  <a:pt x="35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762792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25583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583"/>
                </a:lnTo>
                <a:lnTo>
                  <a:pt x="33090" y="7408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762792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603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16438"/>
                </a:lnTo>
                <a:lnTo>
                  <a:pt x="0" y="25583"/>
                </a:lnTo>
                <a:lnTo>
                  <a:pt x="7430" y="32992"/>
                </a:lnTo>
                <a:lnTo>
                  <a:pt x="16603" y="32992"/>
                </a:lnTo>
                <a:lnTo>
                  <a:pt x="25659" y="32992"/>
                </a:lnTo>
                <a:lnTo>
                  <a:pt x="33090" y="25583"/>
                </a:lnTo>
                <a:lnTo>
                  <a:pt x="33090" y="16438"/>
                </a:lnTo>
                <a:lnTo>
                  <a:pt x="33090" y="7408"/>
                </a:lnTo>
                <a:lnTo>
                  <a:pt x="25659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833733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659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25583"/>
                </a:lnTo>
                <a:lnTo>
                  <a:pt x="7430" y="32992"/>
                </a:lnTo>
                <a:lnTo>
                  <a:pt x="25659" y="32992"/>
                </a:lnTo>
                <a:lnTo>
                  <a:pt x="33090" y="25583"/>
                </a:lnTo>
                <a:lnTo>
                  <a:pt x="33090" y="7408"/>
                </a:lnTo>
                <a:lnTo>
                  <a:pt x="25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833733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487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16438"/>
                </a:lnTo>
                <a:lnTo>
                  <a:pt x="0" y="25583"/>
                </a:lnTo>
                <a:lnTo>
                  <a:pt x="7430" y="32992"/>
                </a:lnTo>
                <a:lnTo>
                  <a:pt x="16487" y="32992"/>
                </a:lnTo>
                <a:lnTo>
                  <a:pt x="25659" y="32992"/>
                </a:lnTo>
                <a:lnTo>
                  <a:pt x="33090" y="25583"/>
                </a:lnTo>
                <a:lnTo>
                  <a:pt x="33090" y="16438"/>
                </a:lnTo>
                <a:lnTo>
                  <a:pt x="33090" y="7408"/>
                </a:lnTo>
                <a:lnTo>
                  <a:pt x="25659" y="0"/>
                </a:lnTo>
                <a:lnTo>
                  <a:pt x="16487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41221" y="3394277"/>
          <a:ext cx="4878705" cy="2036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681"/>
                <a:gridCol w="1711706"/>
                <a:gridCol w="1890013"/>
              </a:tblGrid>
              <a:tr h="29123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）接地端子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124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）千兆光口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124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）千兆电口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124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00" spc="-7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RS485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422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RS232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US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3.0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eS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）音频输入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视频输出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803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）音频输出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5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视频输出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5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niSAS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接口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5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13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）电源按钮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14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）复位按钮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）告警输入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6">
                      <a:solidFill>
                        <a:srgbClr val="808080"/>
                      </a:solidFill>
                      <a:prstDash val="solid"/>
                    </a:lnT>
                    <a:lnB w="6096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）告警输出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17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12V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电源输出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900" spc="-4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业务扩展插槽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（如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码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卡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6">
                      <a:solidFill>
                        <a:srgbClr val="808080"/>
                      </a:solidFill>
                      <a:prstDash val="solid"/>
                    </a:lnT>
                    <a:lnB w="6095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29108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19</a:t>
                      </a:r>
                      <a:r>
                        <a:rPr dirty="0" sz="900" spc="-17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交流电源模块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096">
                      <a:solidFill>
                        <a:srgbClr val="808080"/>
                      </a:solidFill>
                      <a:prstDash val="solid"/>
                    </a:lnR>
                    <a:lnT w="6095">
                      <a:solidFill>
                        <a:srgbClr val="808080"/>
                      </a:solidFill>
                      <a:prstDash val="solid"/>
                    </a:lnT>
                    <a:lnB w="1219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）交流电源模块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（选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R w="6096">
                      <a:solidFill>
                        <a:srgbClr val="808080"/>
                      </a:solidFill>
                      <a:prstDash val="solid"/>
                    </a:lnR>
                    <a:lnT w="6095">
                      <a:solidFill>
                        <a:srgbClr val="808080"/>
                      </a:solidFill>
                      <a:prstDash val="solid"/>
                    </a:lnT>
                    <a:lnB w="1219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21</a:t>
                      </a:r>
                      <a:r>
                        <a:rPr dirty="0" sz="900" spc="-4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业务扩展插槽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（如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解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码</a:t>
                      </a:r>
                      <a:r>
                        <a:rPr dirty="0" sz="900" spc="-5">
                          <a:latin typeface="宋体"/>
                          <a:cs typeface="宋体"/>
                        </a:rPr>
                        <a:t>卡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）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808080"/>
                      </a:solidFill>
                      <a:prstDash val="solid"/>
                    </a:lnL>
                    <a:lnT w="6095">
                      <a:solidFill>
                        <a:srgbClr val="808080"/>
                      </a:solidFill>
                      <a:prstDash val="solid"/>
                    </a:lnT>
                    <a:lnB w="1219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5" name="object 55"/>
          <p:cNvSpPr/>
          <p:nvPr/>
        </p:nvSpPr>
        <p:spPr>
          <a:xfrm>
            <a:off x="4904558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25775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25583"/>
                </a:lnTo>
                <a:lnTo>
                  <a:pt x="7430" y="32992"/>
                </a:lnTo>
                <a:lnTo>
                  <a:pt x="25775" y="32992"/>
                </a:lnTo>
                <a:lnTo>
                  <a:pt x="33090" y="25583"/>
                </a:lnTo>
                <a:lnTo>
                  <a:pt x="33090" y="7408"/>
                </a:lnTo>
                <a:lnTo>
                  <a:pt x="257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904558" y="7338302"/>
            <a:ext cx="33655" cy="33020"/>
          </a:xfrm>
          <a:custGeom>
            <a:avLst/>
            <a:gdLst/>
            <a:ahLst/>
            <a:cxnLst/>
            <a:rect l="l" t="t" r="r" b="b"/>
            <a:pathLst>
              <a:path w="33654" h="33020">
                <a:moveTo>
                  <a:pt x="16603" y="0"/>
                </a:moveTo>
                <a:lnTo>
                  <a:pt x="7430" y="0"/>
                </a:lnTo>
                <a:lnTo>
                  <a:pt x="0" y="7408"/>
                </a:lnTo>
                <a:lnTo>
                  <a:pt x="0" y="16438"/>
                </a:lnTo>
                <a:lnTo>
                  <a:pt x="0" y="25583"/>
                </a:lnTo>
                <a:lnTo>
                  <a:pt x="7430" y="32992"/>
                </a:lnTo>
                <a:lnTo>
                  <a:pt x="16603" y="32992"/>
                </a:lnTo>
                <a:lnTo>
                  <a:pt x="25775" y="32992"/>
                </a:lnTo>
                <a:lnTo>
                  <a:pt x="33090" y="25583"/>
                </a:lnTo>
                <a:lnTo>
                  <a:pt x="33090" y="16438"/>
                </a:lnTo>
                <a:lnTo>
                  <a:pt x="33090" y="7408"/>
                </a:lnTo>
                <a:lnTo>
                  <a:pt x="25775" y="0"/>
                </a:lnTo>
                <a:lnTo>
                  <a:pt x="16603" y="0"/>
                </a:lnTo>
                <a:close/>
              </a:path>
            </a:pathLst>
          </a:custGeom>
          <a:ln w="83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099060" y="6444248"/>
            <a:ext cx="2106295" cy="310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总控中心电视墙</a:t>
            </a:r>
            <a:endParaRPr sz="800">
              <a:latin typeface="微软雅黑"/>
              <a:cs typeface="微软雅黑"/>
            </a:endParaRPr>
          </a:p>
          <a:p>
            <a:pPr marL="1362075">
              <a:lnSpc>
                <a:spcPct val="100000"/>
              </a:lnSpc>
              <a:spcBef>
                <a:spcPts val="459"/>
              </a:spcBef>
            </a:pPr>
            <a:r>
              <a:rPr dirty="0" sz="800" spc="20">
                <a:latin typeface="微软雅黑"/>
                <a:cs typeface="微软雅黑"/>
              </a:rPr>
              <a:t>分控中心电视墙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57332" y="7841953"/>
            <a:ext cx="58102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800" spc="20" b="1">
                <a:solidFill>
                  <a:srgbClr val="C00000"/>
                </a:solidFill>
                <a:latin typeface="微软雅黑"/>
                <a:cs typeface="微软雅黑"/>
              </a:rPr>
              <a:t>融平台</a:t>
            </a:r>
            <a:endParaRPr sz="800">
              <a:latin typeface="微软雅黑"/>
              <a:cs typeface="微软雅黑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800" spc="15" b="1">
                <a:solidFill>
                  <a:srgbClr val="C00000"/>
                </a:solidFill>
                <a:latin typeface="微软雅黑"/>
                <a:cs typeface="微软雅黑"/>
              </a:rPr>
              <a:t>V</a:t>
            </a:r>
            <a:r>
              <a:rPr dirty="0" sz="800" spc="20" b="1">
                <a:solidFill>
                  <a:srgbClr val="C00000"/>
                </a:solidFill>
                <a:latin typeface="微软雅黑"/>
                <a:cs typeface="微软雅黑"/>
              </a:rPr>
              <a:t>M</a:t>
            </a:r>
            <a:r>
              <a:rPr dirty="0" sz="800" spc="5" b="1">
                <a:solidFill>
                  <a:srgbClr val="C00000"/>
                </a:solidFill>
                <a:latin typeface="微软雅黑"/>
                <a:cs typeface="微软雅黑"/>
              </a:rPr>
              <a:t>S</a:t>
            </a:r>
            <a:r>
              <a:rPr dirty="0" sz="800" spc="5" b="1">
                <a:solidFill>
                  <a:srgbClr val="C00000"/>
                </a:solidFill>
                <a:latin typeface="微软雅黑"/>
                <a:cs typeface="微软雅黑"/>
              </a:rPr>
              <a:t>-</a:t>
            </a:r>
            <a:r>
              <a:rPr dirty="0" sz="800" spc="10" b="1">
                <a:solidFill>
                  <a:srgbClr val="C00000"/>
                </a:solidFill>
                <a:latin typeface="微软雅黑"/>
                <a:cs typeface="微软雅黑"/>
              </a:rPr>
              <a:t>B</a:t>
            </a:r>
            <a:r>
              <a:rPr dirty="0" sz="800" spc="10" b="1">
                <a:solidFill>
                  <a:srgbClr val="C00000"/>
                </a:solidFill>
                <a:latin typeface="微软雅黑"/>
                <a:cs typeface="微软雅黑"/>
              </a:rPr>
              <a:t>200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981144" y="7836860"/>
            <a:ext cx="33909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解码器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317664" y="8921088"/>
            <a:ext cx="0" cy="394335"/>
          </a:xfrm>
          <a:custGeom>
            <a:avLst/>
            <a:gdLst/>
            <a:ahLst/>
            <a:cxnLst/>
            <a:rect l="l" t="t" r="r" b="b"/>
            <a:pathLst>
              <a:path w="0" h="394334">
                <a:moveTo>
                  <a:pt x="0" y="0"/>
                </a:moveTo>
                <a:lnTo>
                  <a:pt x="0" y="393763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527793" y="8904672"/>
            <a:ext cx="0" cy="414655"/>
          </a:xfrm>
          <a:custGeom>
            <a:avLst/>
            <a:gdLst/>
            <a:ahLst/>
            <a:cxnLst/>
            <a:rect l="l" t="t" r="r" b="b"/>
            <a:pathLst>
              <a:path w="0" h="414654">
                <a:moveTo>
                  <a:pt x="0" y="0"/>
                </a:moveTo>
                <a:lnTo>
                  <a:pt x="0" y="414287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588817" y="8937490"/>
            <a:ext cx="0" cy="381635"/>
          </a:xfrm>
          <a:custGeom>
            <a:avLst/>
            <a:gdLst/>
            <a:ahLst/>
            <a:cxnLst/>
            <a:rect l="l" t="t" r="r" b="b"/>
            <a:pathLst>
              <a:path w="0" h="381634">
                <a:moveTo>
                  <a:pt x="0" y="0"/>
                </a:moveTo>
                <a:lnTo>
                  <a:pt x="0" y="381469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83734" y="8871866"/>
            <a:ext cx="0" cy="447675"/>
          </a:xfrm>
          <a:custGeom>
            <a:avLst/>
            <a:gdLst/>
            <a:ahLst/>
            <a:cxnLst/>
            <a:rect l="l" t="t" r="r" b="b"/>
            <a:pathLst>
              <a:path w="0" h="447675">
                <a:moveTo>
                  <a:pt x="0" y="0"/>
                </a:moveTo>
                <a:lnTo>
                  <a:pt x="0" y="447094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498046" y="7805400"/>
            <a:ext cx="0" cy="466090"/>
          </a:xfrm>
          <a:custGeom>
            <a:avLst/>
            <a:gdLst/>
            <a:ahLst/>
            <a:cxnLst/>
            <a:rect l="l" t="t" r="r" b="b"/>
            <a:pathLst>
              <a:path w="0" h="466090">
                <a:moveTo>
                  <a:pt x="0" y="0"/>
                </a:moveTo>
                <a:lnTo>
                  <a:pt x="0" y="465940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887142" y="8407013"/>
            <a:ext cx="0" cy="415925"/>
          </a:xfrm>
          <a:custGeom>
            <a:avLst/>
            <a:gdLst/>
            <a:ahLst/>
            <a:cxnLst/>
            <a:rect l="l" t="t" r="r" b="b"/>
            <a:pathLst>
              <a:path w="0" h="415925">
                <a:moveTo>
                  <a:pt x="0" y="0"/>
                </a:moveTo>
                <a:lnTo>
                  <a:pt x="0" y="415630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525353" y="8800348"/>
            <a:ext cx="1205415" cy="21918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297322" y="8800348"/>
            <a:ext cx="1205415" cy="21918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848303" y="7477216"/>
            <a:ext cx="632187" cy="47273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2317781" y="7845542"/>
            <a:ext cx="44386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网络键盘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92826" y="7454296"/>
            <a:ext cx="635066" cy="45380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1189935" y="7888142"/>
            <a:ext cx="54800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电脑客户端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126528" y="7821838"/>
            <a:ext cx="0" cy="530860"/>
          </a:xfrm>
          <a:custGeom>
            <a:avLst/>
            <a:gdLst/>
            <a:ahLst/>
            <a:cxnLst/>
            <a:rect l="l" t="t" r="r" b="b"/>
            <a:pathLst>
              <a:path w="0" h="530859">
                <a:moveTo>
                  <a:pt x="0" y="0"/>
                </a:moveTo>
                <a:lnTo>
                  <a:pt x="0" y="530419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117869" y="8462319"/>
            <a:ext cx="80200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核心</a:t>
            </a:r>
            <a:r>
              <a:rPr dirty="0" sz="800" spc="5">
                <a:latin typeface="微软雅黑"/>
                <a:cs typeface="微软雅黑"/>
              </a:rPr>
              <a:t>/</a:t>
            </a:r>
            <a:r>
              <a:rPr dirty="0" sz="800" spc="20">
                <a:latin typeface="微软雅黑"/>
                <a:cs typeface="微软雅黑"/>
              </a:rPr>
              <a:t>汇聚交换机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177452" y="8297619"/>
            <a:ext cx="2720975" cy="0"/>
          </a:xfrm>
          <a:custGeom>
            <a:avLst/>
            <a:gdLst/>
            <a:ahLst/>
            <a:cxnLst/>
            <a:rect l="l" t="t" r="r" b="b"/>
            <a:pathLst>
              <a:path w="2720975" h="0">
                <a:moveTo>
                  <a:pt x="0" y="0"/>
                </a:moveTo>
                <a:lnTo>
                  <a:pt x="2720719" y="0"/>
                </a:lnTo>
              </a:path>
            </a:pathLst>
          </a:custGeom>
          <a:ln w="8334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177452" y="7816282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336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135201" y="8352258"/>
            <a:ext cx="4662805" cy="0"/>
          </a:xfrm>
          <a:custGeom>
            <a:avLst/>
            <a:gdLst/>
            <a:ahLst/>
            <a:cxnLst/>
            <a:rect l="l" t="t" r="r" b="b"/>
            <a:pathLst>
              <a:path w="4662805" h="0">
                <a:moveTo>
                  <a:pt x="0" y="0"/>
                </a:moveTo>
                <a:lnTo>
                  <a:pt x="4662563" y="0"/>
                </a:lnTo>
              </a:path>
            </a:pathLst>
          </a:custGeom>
          <a:ln w="8334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174782" y="8407013"/>
            <a:ext cx="2701925" cy="0"/>
          </a:xfrm>
          <a:custGeom>
            <a:avLst/>
            <a:gdLst/>
            <a:ahLst/>
            <a:cxnLst/>
            <a:rect l="l" t="t" r="r" b="b"/>
            <a:pathLst>
              <a:path w="2701925" h="0">
                <a:moveTo>
                  <a:pt x="0" y="0"/>
                </a:moveTo>
                <a:lnTo>
                  <a:pt x="2701445" y="0"/>
                </a:lnTo>
              </a:path>
            </a:pathLst>
          </a:custGeom>
          <a:ln w="8334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924132" y="8234065"/>
            <a:ext cx="1205415" cy="21918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174782" y="8407013"/>
            <a:ext cx="0" cy="415925"/>
          </a:xfrm>
          <a:custGeom>
            <a:avLst/>
            <a:gdLst/>
            <a:ahLst/>
            <a:cxnLst/>
            <a:rect l="l" t="t" r="r" b="b"/>
            <a:pathLst>
              <a:path w="0" h="415925">
                <a:moveTo>
                  <a:pt x="0" y="0"/>
                </a:moveTo>
                <a:lnTo>
                  <a:pt x="0" y="415630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898172" y="7772640"/>
            <a:ext cx="0" cy="525145"/>
          </a:xfrm>
          <a:custGeom>
            <a:avLst/>
            <a:gdLst/>
            <a:ahLst/>
            <a:cxnLst/>
            <a:rect l="l" t="t" r="r" b="b"/>
            <a:pathLst>
              <a:path w="0" h="525145">
                <a:moveTo>
                  <a:pt x="0" y="0"/>
                </a:moveTo>
                <a:lnTo>
                  <a:pt x="0" y="524978"/>
                </a:lnTo>
              </a:path>
            </a:pathLst>
          </a:custGeom>
          <a:ln w="8359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878794" y="9053004"/>
            <a:ext cx="54800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接入交换机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676364" y="9053004"/>
            <a:ext cx="54800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接入交换机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698957" y="7975686"/>
            <a:ext cx="543052" cy="44702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927571" y="7378818"/>
            <a:ext cx="111694" cy="66273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927571" y="7378819"/>
            <a:ext cx="111760" cy="662940"/>
          </a:xfrm>
          <a:custGeom>
            <a:avLst/>
            <a:gdLst/>
            <a:ahLst/>
            <a:cxnLst/>
            <a:rect l="l" t="t" r="r" b="b"/>
            <a:pathLst>
              <a:path w="111760" h="662940">
                <a:moveTo>
                  <a:pt x="8359" y="662619"/>
                </a:moveTo>
                <a:lnTo>
                  <a:pt x="0" y="257106"/>
                </a:lnTo>
                <a:lnTo>
                  <a:pt x="84177" y="318807"/>
                </a:lnTo>
                <a:lnTo>
                  <a:pt x="103334" y="0"/>
                </a:lnTo>
                <a:lnTo>
                  <a:pt x="111694" y="405628"/>
                </a:lnTo>
                <a:lnTo>
                  <a:pt x="27401" y="343811"/>
                </a:lnTo>
                <a:lnTo>
                  <a:pt x="8359" y="662619"/>
                </a:lnTo>
                <a:close/>
              </a:path>
            </a:pathLst>
          </a:custGeom>
          <a:ln w="835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5721322" y="8462319"/>
            <a:ext cx="54800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20">
                <a:latin typeface="微软雅黑"/>
                <a:cs typeface="微软雅黑"/>
              </a:rPr>
              <a:t>无线路由器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835659" y="6594765"/>
            <a:ext cx="1242105" cy="58361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517459" y="6778711"/>
            <a:ext cx="622039" cy="37984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24905" y="344653"/>
            <a:ext cx="10439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8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7700" y="276161"/>
            <a:ext cx="1285875" cy="322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28319" y="1174845"/>
            <a:ext cx="13208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538DD3"/>
                </a:solidFill>
                <a:latin typeface="黑体"/>
                <a:cs typeface="黑体"/>
              </a:rPr>
              <a:t>2</a:t>
            </a:r>
            <a:r>
              <a:rPr dirty="0" sz="1200">
                <a:solidFill>
                  <a:srgbClr val="538DD3"/>
                </a:solidFill>
                <a:latin typeface="黑体"/>
                <a:cs typeface="黑体"/>
              </a:rPr>
              <a:t>、广域组网方案图</a:t>
            </a:r>
            <a:endParaRPr sz="1200">
              <a:latin typeface="黑体"/>
              <a:cs typeface="黑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319" y="5303789"/>
            <a:ext cx="9398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155"/>
              </a:lnSpc>
            </a:pPr>
            <a:r>
              <a:rPr dirty="0" sz="1800">
                <a:solidFill>
                  <a:srgbClr val="0090C7"/>
                </a:solidFill>
                <a:latin typeface="黑体"/>
                <a:cs typeface="黑体"/>
              </a:rPr>
              <a:t>订购信息</a:t>
            </a:r>
            <a:endParaRPr sz="1800">
              <a:latin typeface="黑体"/>
              <a:cs typeface="黑体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89716" y="2403946"/>
            <a:ext cx="621627" cy="4443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58383" y="2422990"/>
            <a:ext cx="618808" cy="4628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32108" y="3579029"/>
            <a:ext cx="5573395" cy="321945"/>
          </a:xfrm>
          <a:custGeom>
            <a:avLst/>
            <a:gdLst/>
            <a:ahLst/>
            <a:cxnLst/>
            <a:rect l="l" t="t" r="r" b="b"/>
            <a:pathLst>
              <a:path w="5573395" h="321945">
                <a:moveTo>
                  <a:pt x="2272311" y="0"/>
                </a:moveTo>
                <a:lnTo>
                  <a:pt x="2125463" y="924"/>
                </a:lnTo>
                <a:lnTo>
                  <a:pt x="1990940" y="2723"/>
                </a:lnTo>
                <a:lnTo>
                  <a:pt x="1757102" y="8465"/>
                </a:lnTo>
                <a:lnTo>
                  <a:pt x="1567263" y="16264"/>
                </a:lnTo>
                <a:lnTo>
                  <a:pt x="1417882" y="25159"/>
                </a:lnTo>
                <a:lnTo>
                  <a:pt x="1357259" y="29718"/>
                </a:lnTo>
                <a:lnTo>
                  <a:pt x="1305424" y="34189"/>
                </a:lnTo>
                <a:lnTo>
                  <a:pt x="1261935" y="38455"/>
                </a:lnTo>
                <a:lnTo>
                  <a:pt x="1198227" y="45885"/>
                </a:lnTo>
                <a:lnTo>
                  <a:pt x="1154204" y="52479"/>
                </a:lnTo>
                <a:lnTo>
                  <a:pt x="1151505" y="52983"/>
                </a:lnTo>
                <a:lnTo>
                  <a:pt x="1119263" y="53191"/>
                </a:lnTo>
                <a:lnTo>
                  <a:pt x="1031748" y="54198"/>
                </a:lnTo>
                <a:lnTo>
                  <a:pt x="902780" y="56579"/>
                </a:lnTo>
                <a:lnTo>
                  <a:pt x="661827" y="63984"/>
                </a:lnTo>
                <a:lnTo>
                  <a:pt x="489677" y="72314"/>
                </a:lnTo>
                <a:lnTo>
                  <a:pt x="405329" y="77712"/>
                </a:lnTo>
                <a:lnTo>
                  <a:pt x="324436" y="84029"/>
                </a:lnTo>
                <a:lnTo>
                  <a:pt x="248725" y="91336"/>
                </a:lnTo>
                <a:lnTo>
                  <a:pt x="179922" y="99704"/>
                </a:lnTo>
                <a:lnTo>
                  <a:pt x="119756" y="109206"/>
                </a:lnTo>
                <a:lnTo>
                  <a:pt x="69953" y="119914"/>
                </a:lnTo>
                <a:lnTo>
                  <a:pt x="32242" y="131899"/>
                </a:lnTo>
                <a:lnTo>
                  <a:pt x="0" y="159988"/>
                </a:lnTo>
                <a:lnTo>
                  <a:pt x="0" y="160895"/>
                </a:lnTo>
                <a:lnTo>
                  <a:pt x="9216" y="160895"/>
                </a:lnTo>
                <a:lnTo>
                  <a:pt x="9216" y="161802"/>
                </a:lnTo>
                <a:lnTo>
                  <a:pt x="0" y="161802"/>
                </a:lnTo>
                <a:lnTo>
                  <a:pt x="8348" y="176680"/>
                </a:lnTo>
                <a:lnTo>
                  <a:pt x="69953" y="202169"/>
                </a:lnTo>
                <a:lnTo>
                  <a:pt x="119756" y="212929"/>
                </a:lnTo>
                <a:lnTo>
                  <a:pt x="179922" y="222464"/>
                </a:lnTo>
                <a:lnTo>
                  <a:pt x="248725" y="230847"/>
                </a:lnTo>
                <a:lnTo>
                  <a:pt x="324436" y="238154"/>
                </a:lnTo>
                <a:lnTo>
                  <a:pt x="405329" y="244458"/>
                </a:lnTo>
                <a:lnTo>
                  <a:pt x="489677" y="249833"/>
                </a:lnTo>
                <a:lnTo>
                  <a:pt x="661827" y="258090"/>
                </a:lnTo>
                <a:lnTo>
                  <a:pt x="827068" y="263518"/>
                </a:lnTo>
                <a:lnTo>
                  <a:pt x="902780" y="265356"/>
                </a:lnTo>
                <a:lnTo>
                  <a:pt x="1151505" y="268773"/>
                </a:lnTo>
                <a:lnTo>
                  <a:pt x="1154204" y="269276"/>
                </a:lnTo>
                <a:lnTo>
                  <a:pt x="1198227" y="275864"/>
                </a:lnTo>
                <a:lnTo>
                  <a:pt x="1261935" y="283288"/>
                </a:lnTo>
                <a:lnTo>
                  <a:pt x="1305424" y="287550"/>
                </a:lnTo>
                <a:lnTo>
                  <a:pt x="1357259" y="292018"/>
                </a:lnTo>
                <a:lnTo>
                  <a:pt x="1417882" y="296573"/>
                </a:lnTo>
                <a:lnTo>
                  <a:pt x="1567263" y="305462"/>
                </a:lnTo>
                <a:lnTo>
                  <a:pt x="1757102" y="313258"/>
                </a:lnTo>
                <a:lnTo>
                  <a:pt x="1990940" y="318999"/>
                </a:lnTo>
                <a:lnTo>
                  <a:pt x="2272311" y="321728"/>
                </a:lnTo>
                <a:lnTo>
                  <a:pt x="3630551" y="318071"/>
                </a:lnTo>
                <a:lnTo>
                  <a:pt x="3818692" y="313258"/>
                </a:lnTo>
                <a:lnTo>
                  <a:pt x="4007536" y="305462"/>
                </a:lnTo>
                <a:lnTo>
                  <a:pt x="4156223" y="296573"/>
                </a:lnTo>
                <a:lnTo>
                  <a:pt x="4216597" y="292018"/>
                </a:lnTo>
                <a:lnTo>
                  <a:pt x="4268237" y="287550"/>
                </a:lnTo>
                <a:lnTo>
                  <a:pt x="4311580" y="283288"/>
                </a:lnTo>
                <a:lnTo>
                  <a:pt x="4375114" y="275864"/>
                </a:lnTo>
                <a:lnTo>
                  <a:pt x="4419064" y="269276"/>
                </a:lnTo>
                <a:lnTo>
                  <a:pt x="4421762" y="268773"/>
                </a:lnTo>
                <a:lnTo>
                  <a:pt x="4430110" y="268740"/>
                </a:lnTo>
                <a:lnTo>
                  <a:pt x="4670484" y="265356"/>
                </a:lnTo>
                <a:lnTo>
                  <a:pt x="4911435" y="258090"/>
                </a:lnTo>
                <a:lnTo>
                  <a:pt x="5083583" y="249833"/>
                </a:lnTo>
                <a:lnTo>
                  <a:pt x="5167930" y="244458"/>
                </a:lnTo>
                <a:lnTo>
                  <a:pt x="5248822" y="238154"/>
                </a:lnTo>
                <a:lnTo>
                  <a:pt x="5324533" y="230847"/>
                </a:lnTo>
                <a:lnTo>
                  <a:pt x="5393335" y="222464"/>
                </a:lnTo>
                <a:lnTo>
                  <a:pt x="5453500" y="212929"/>
                </a:lnTo>
                <a:lnTo>
                  <a:pt x="5503303" y="202169"/>
                </a:lnTo>
                <a:lnTo>
                  <a:pt x="5541014" y="190111"/>
                </a:lnTo>
                <a:lnTo>
                  <a:pt x="5573256" y="161802"/>
                </a:lnTo>
                <a:lnTo>
                  <a:pt x="5573256" y="159988"/>
                </a:lnTo>
                <a:lnTo>
                  <a:pt x="5541014" y="131899"/>
                </a:lnTo>
                <a:lnTo>
                  <a:pt x="5503303" y="119914"/>
                </a:lnTo>
                <a:lnTo>
                  <a:pt x="5453500" y="109206"/>
                </a:lnTo>
                <a:lnTo>
                  <a:pt x="5393335" y="99704"/>
                </a:lnTo>
                <a:lnTo>
                  <a:pt x="5324533" y="91336"/>
                </a:lnTo>
                <a:lnTo>
                  <a:pt x="5248822" y="84029"/>
                </a:lnTo>
                <a:lnTo>
                  <a:pt x="5167930" y="77712"/>
                </a:lnTo>
                <a:lnTo>
                  <a:pt x="5083583" y="72314"/>
                </a:lnTo>
                <a:lnTo>
                  <a:pt x="4911435" y="63984"/>
                </a:lnTo>
                <a:lnTo>
                  <a:pt x="4670484" y="56579"/>
                </a:lnTo>
                <a:lnTo>
                  <a:pt x="4430110" y="53023"/>
                </a:lnTo>
                <a:lnTo>
                  <a:pt x="4421762" y="52983"/>
                </a:lnTo>
                <a:lnTo>
                  <a:pt x="4419064" y="52479"/>
                </a:lnTo>
                <a:lnTo>
                  <a:pt x="4375114" y="45885"/>
                </a:lnTo>
                <a:lnTo>
                  <a:pt x="4311580" y="38455"/>
                </a:lnTo>
                <a:lnTo>
                  <a:pt x="4268237" y="34189"/>
                </a:lnTo>
                <a:lnTo>
                  <a:pt x="4216597" y="29718"/>
                </a:lnTo>
                <a:lnTo>
                  <a:pt x="4156223" y="25159"/>
                </a:lnTo>
                <a:lnTo>
                  <a:pt x="4007536" y="16264"/>
                </a:lnTo>
                <a:lnTo>
                  <a:pt x="3818692" y="8465"/>
                </a:lnTo>
                <a:lnTo>
                  <a:pt x="3631614" y="3675"/>
                </a:lnTo>
                <a:lnTo>
                  <a:pt x="2791236" y="3675"/>
                </a:lnTo>
                <a:lnTo>
                  <a:pt x="2431929" y="70"/>
                </a:lnTo>
                <a:lnTo>
                  <a:pt x="2272311" y="0"/>
                </a:lnTo>
                <a:close/>
              </a:path>
              <a:path w="5573395" h="321945">
                <a:moveTo>
                  <a:pt x="3630551" y="318071"/>
                </a:moveTo>
                <a:lnTo>
                  <a:pt x="2791236" y="318071"/>
                </a:lnTo>
                <a:lnTo>
                  <a:pt x="3306609" y="321728"/>
                </a:lnTo>
                <a:lnTo>
                  <a:pt x="3452517" y="320800"/>
                </a:lnTo>
                <a:lnTo>
                  <a:pt x="3586211" y="318999"/>
                </a:lnTo>
                <a:lnTo>
                  <a:pt x="3630551" y="318071"/>
                </a:lnTo>
                <a:close/>
              </a:path>
              <a:path w="5573395" h="321945">
                <a:moveTo>
                  <a:pt x="3306609" y="0"/>
                </a:moveTo>
                <a:lnTo>
                  <a:pt x="2791236" y="3675"/>
                </a:lnTo>
                <a:lnTo>
                  <a:pt x="3631614" y="3675"/>
                </a:lnTo>
                <a:lnTo>
                  <a:pt x="3306609" y="0"/>
                </a:lnTo>
                <a:close/>
              </a:path>
            </a:pathLst>
          </a:custGeom>
          <a:solidFill>
            <a:srgbClr val="4D60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29033" y="3624487"/>
            <a:ext cx="669925" cy="184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I</a:t>
            </a: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n</a:t>
            </a: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te</a:t>
            </a: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r</a:t>
            </a: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n</a:t>
            </a:r>
            <a:r>
              <a:rPr dirty="0" sz="1250" b="1">
                <a:solidFill>
                  <a:srgbClr val="FFFFFF"/>
                </a:solidFill>
                <a:latin typeface="微软雅黑"/>
                <a:cs typeface="微软雅黑"/>
              </a:rPr>
              <a:t>et</a:t>
            </a:r>
            <a:endParaRPr sz="1250">
              <a:latin typeface="微软雅黑"/>
              <a:cs typeface="微软雅黑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54269" y="2368897"/>
            <a:ext cx="1127577" cy="7741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80003" y="2394542"/>
            <a:ext cx="1052732" cy="6994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56963" y="2329587"/>
            <a:ext cx="0" cy="278765"/>
          </a:xfrm>
          <a:custGeom>
            <a:avLst/>
            <a:gdLst/>
            <a:ahLst/>
            <a:cxnLst/>
            <a:rect l="l" t="t" r="r" b="b"/>
            <a:pathLst>
              <a:path w="0" h="278764">
                <a:moveTo>
                  <a:pt x="0" y="0"/>
                </a:moveTo>
                <a:lnTo>
                  <a:pt x="0" y="278508"/>
                </a:lnTo>
              </a:path>
            </a:pathLst>
          </a:custGeom>
          <a:ln w="8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21034" y="2273930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68404" y="64782"/>
                </a:moveTo>
                <a:lnTo>
                  <a:pt x="36409" y="64782"/>
                </a:lnTo>
                <a:lnTo>
                  <a:pt x="48824" y="65794"/>
                </a:lnTo>
                <a:lnTo>
                  <a:pt x="61011" y="68684"/>
                </a:lnTo>
                <a:lnTo>
                  <a:pt x="72751" y="73452"/>
                </a:lnTo>
                <a:lnTo>
                  <a:pt x="68404" y="64782"/>
                </a:lnTo>
                <a:close/>
              </a:path>
              <a:path w="73025" h="73660">
                <a:moveTo>
                  <a:pt x="35928" y="0"/>
                </a:moveTo>
                <a:lnTo>
                  <a:pt x="0" y="73013"/>
                </a:lnTo>
                <a:lnTo>
                  <a:pt x="11778" y="68392"/>
                </a:lnTo>
                <a:lnTo>
                  <a:pt x="23988" y="65648"/>
                </a:lnTo>
                <a:lnTo>
                  <a:pt x="36409" y="64782"/>
                </a:lnTo>
                <a:lnTo>
                  <a:pt x="68404" y="64782"/>
                </a:lnTo>
                <a:lnTo>
                  <a:pt x="359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14685" y="2329587"/>
            <a:ext cx="0" cy="278765"/>
          </a:xfrm>
          <a:custGeom>
            <a:avLst/>
            <a:gdLst/>
            <a:ahLst/>
            <a:cxnLst/>
            <a:rect l="l" t="t" r="r" b="b"/>
            <a:pathLst>
              <a:path w="0" h="278764">
                <a:moveTo>
                  <a:pt x="0" y="0"/>
                </a:moveTo>
                <a:lnTo>
                  <a:pt x="0" y="278508"/>
                </a:lnTo>
              </a:path>
            </a:pathLst>
          </a:custGeom>
          <a:ln w="8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78795" y="2273930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68405" y="64782"/>
                </a:moveTo>
                <a:lnTo>
                  <a:pt x="36419" y="64782"/>
                </a:lnTo>
                <a:lnTo>
                  <a:pt x="48835" y="65797"/>
                </a:lnTo>
                <a:lnTo>
                  <a:pt x="61021" y="68686"/>
                </a:lnTo>
                <a:lnTo>
                  <a:pt x="72757" y="73452"/>
                </a:lnTo>
                <a:lnTo>
                  <a:pt x="68405" y="64782"/>
                </a:lnTo>
                <a:close/>
              </a:path>
              <a:path w="73025" h="73660">
                <a:moveTo>
                  <a:pt x="35889" y="0"/>
                </a:moveTo>
                <a:lnTo>
                  <a:pt x="0" y="72994"/>
                </a:lnTo>
                <a:lnTo>
                  <a:pt x="11780" y="68381"/>
                </a:lnTo>
                <a:lnTo>
                  <a:pt x="23994" y="65644"/>
                </a:lnTo>
                <a:lnTo>
                  <a:pt x="36419" y="64782"/>
                </a:lnTo>
                <a:lnTo>
                  <a:pt x="68405" y="64782"/>
                </a:lnTo>
                <a:lnTo>
                  <a:pt x="35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4207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39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25164"/>
                </a:lnTo>
                <a:lnTo>
                  <a:pt x="7250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7254"/>
                </a:lnTo>
                <a:lnTo>
                  <a:pt x="25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04207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95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16209"/>
                </a:lnTo>
                <a:lnTo>
                  <a:pt x="0" y="25164"/>
                </a:lnTo>
                <a:lnTo>
                  <a:pt x="7250" y="32305"/>
                </a:lnTo>
                <a:lnTo>
                  <a:pt x="16195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16209"/>
                </a:lnTo>
                <a:lnTo>
                  <a:pt x="32390" y="7254"/>
                </a:lnTo>
                <a:lnTo>
                  <a:pt x="25139" y="0"/>
                </a:lnTo>
                <a:lnTo>
                  <a:pt x="16195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73612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39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25164"/>
                </a:lnTo>
                <a:lnTo>
                  <a:pt x="7250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7254"/>
                </a:lnTo>
                <a:lnTo>
                  <a:pt x="25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73612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95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16209"/>
                </a:lnTo>
                <a:lnTo>
                  <a:pt x="0" y="25164"/>
                </a:lnTo>
                <a:lnTo>
                  <a:pt x="7250" y="32305"/>
                </a:lnTo>
                <a:lnTo>
                  <a:pt x="16195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16209"/>
                </a:lnTo>
                <a:lnTo>
                  <a:pt x="32390" y="7254"/>
                </a:lnTo>
                <a:lnTo>
                  <a:pt x="25139" y="0"/>
                </a:lnTo>
                <a:lnTo>
                  <a:pt x="16195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43018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39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25164"/>
                </a:lnTo>
                <a:lnTo>
                  <a:pt x="7250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7254"/>
                </a:lnTo>
                <a:lnTo>
                  <a:pt x="251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843018" y="2450535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95" y="0"/>
                </a:moveTo>
                <a:lnTo>
                  <a:pt x="7250" y="0"/>
                </a:lnTo>
                <a:lnTo>
                  <a:pt x="0" y="7254"/>
                </a:lnTo>
                <a:lnTo>
                  <a:pt x="0" y="16209"/>
                </a:lnTo>
                <a:lnTo>
                  <a:pt x="0" y="25164"/>
                </a:lnTo>
                <a:lnTo>
                  <a:pt x="7250" y="32305"/>
                </a:lnTo>
                <a:lnTo>
                  <a:pt x="16195" y="32305"/>
                </a:lnTo>
                <a:lnTo>
                  <a:pt x="25139" y="32305"/>
                </a:lnTo>
                <a:lnTo>
                  <a:pt x="32390" y="25164"/>
                </a:lnTo>
                <a:lnTo>
                  <a:pt x="32390" y="16209"/>
                </a:lnTo>
                <a:lnTo>
                  <a:pt x="32390" y="7254"/>
                </a:lnTo>
                <a:lnTo>
                  <a:pt x="25139" y="0"/>
                </a:lnTo>
                <a:lnTo>
                  <a:pt x="16195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01934" y="2885924"/>
            <a:ext cx="0" cy="783590"/>
          </a:xfrm>
          <a:custGeom>
            <a:avLst/>
            <a:gdLst/>
            <a:ahLst/>
            <a:cxnLst/>
            <a:rect l="l" t="t" r="r" b="b"/>
            <a:pathLst>
              <a:path w="0" h="783589">
                <a:moveTo>
                  <a:pt x="0" y="0"/>
                </a:moveTo>
                <a:lnTo>
                  <a:pt x="0" y="783382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52951" y="2763842"/>
            <a:ext cx="727710" cy="0"/>
          </a:xfrm>
          <a:custGeom>
            <a:avLst/>
            <a:gdLst/>
            <a:ahLst/>
            <a:cxnLst/>
            <a:rect l="l" t="t" r="r" b="b"/>
            <a:pathLst>
              <a:path w="727710" h="0">
                <a:moveTo>
                  <a:pt x="0" y="0"/>
                </a:moveTo>
                <a:lnTo>
                  <a:pt x="727468" y="0"/>
                </a:lnTo>
              </a:path>
            </a:pathLst>
          </a:custGeom>
          <a:ln w="8161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086596" y="2789962"/>
            <a:ext cx="53721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电脑客户端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80721" y="2789962"/>
            <a:ext cx="43497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网络键盘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418" y="2549378"/>
            <a:ext cx="740958" cy="223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042614" y="2789962"/>
            <a:ext cx="3327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解码器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781874" y="2245252"/>
            <a:ext cx="0" cy="278765"/>
          </a:xfrm>
          <a:custGeom>
            <a:avLst/>
            <a:gdLst/>
            <a:ahLst/>
            <a:cxnLst/>
            <a:rect l="l" t="t" r="r" b="b"/>
            <a:pathLst>
              <a:path w="0" h="278764">
                <a:moveTo>
                  <a:pt x="0" y="0"/>
                </a:moveTo>
                <a:lnTo>
                  <a:pt x="0" y="278508"/>
                </a:lnTo>
              </a:path>
            </a:pathLst>
          </a:custGeom>
          <a:ln w="8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45945" y="2189596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68404" y="64782"/>
                </a:moveTo>
                <a:lnTo>
                  <a:pt x="36413" y="64782"/>
                </a:lnTo>
                <a:lnTo>
                  <a:pt x="48826" y="65794"/>
                </a:lnTo>
                <a:lnTo>
                  <a:pt x="61011" y="68684"/>
                </a:lnTo>
                <a:lnTo>
                  <a:pt x="72750" y="73452"/>
                </a:lnTo>
                <a:lnTo>
                  <a:pt x="68404" y="64782"/>
                </a:lnTo>
                <a:close/>
              </a:path>
              <a:path w="73025" h="73660">
                <a:moveTo>
                  <a:pt x="35928" y="0"/>
                </a:moveTo>
                <a:lnTo>
                  <a:pt x="0" y="73013"/>
                </a:lnTo>
                <a:lnTo>
                  <a:pt x="11781" y="68392"/>
                </a:lnTo>
                <a:lnTo>
                  <a:pt x="23992" y="65648"/>
                </a:lnTo>
                <a:lnTo>
                  <a:pt x="36413" y="64782"/>
                </a:lnTo>
                <a:lnTo>
                  <a:pt x="68404" y="64782"/>
                </a:lnTo>
                <a:lnTo>
                  <a:pt x="359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39630" y="2245252"/>
            <a:ext cx="0" cy="278765"/>
          </a:xfrm>
          <a:custGeom>
            <a:avLst/>
            <a:gdLst/>
            <a:ahLst/>
            <a:cxnLst/>
            <a:rect l="l" t="t" r="r" b="b"/>
            <a:pathLst>
              <a:path w="0" h="278764">
                <a:moveTo>
                  <a:pt x="0" y="0"/>
                </a:moveTo>
                <a:lnTo>
                  <a:pt x="0" y="278508"/>
                </a:lnTo>
              </a:path>
            </a:pathLst>
          </a:custGeom>
          <a:ln w="8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03701" y="2189596"/>
            <a:ext cx="73025" cy="73660"/>
          </a:xfrm>
          <a:custGeom>
            <a:avLst/>
            <a:gdLst/>
            <a:ahLst/>
            <a:cxnLst/>
            <a:rect l="l" t="t" r="r" b="b"/>
            <a:pathLst>
              <a:path w="73025" h="73660">
                <a:moveTo>
                  <a:pt x="68404" y="64782"/>
                </a:moveTo>
                <a:lnTo>
                  <a:pt x="36413" y="64782"/>
                </a:lnTo>
                <a:lnTo>
                  <a:pt x="48826" y="65794"/>
                </a:lnTo>
                <a:lnTo>
                  <a:pt x="61011" y="68684"/>
                </a:lnTo>
                <a:lnTo>
                  <a:pt x="72750" y="73452"/>
                </a:lnTo>
                <a:lnTo>
                  <a:pt x="68404" y="64782"/>
                </a:lnTo>
                <a:close/>
              </a:path>
              <a:path w="73025" h="73660">
                <a:moveTo>
                  <a:pt x="35928" y="0"/>
                </a:moveTo>
                <a:lnTo>
                  <a:pt x="0" y="73013"/>
                </a:lnTo>
                <a:lnTo>
                  <a:pt x="11781" y="68392"/>
                </a:lnTo>
                <a:lnTo>
                  <a:pt x="23992" y="65648"/>
                </a:lnTo>
                <a:lnTo>
                  <a:pt x="36413" y="64782"/>
                </a:lnTo>
                <a:lnTo>
                  <a:pt x="68404" y="64782"/>
                </a:lnTo>
                <a:lnTo>
                  <a:pt x="359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29152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159" y="0"/>
                </a:lnTo>
                <a:lnTo>
                  <a:pt x="0" y="7141"/>
                </a:lnTo>
                <a:lnTo>
                  <a:pt x="0" y="25051"/>
                </a:lnTo>
                <a:lnTo>
                  <a:pt x="7159" y="32305"/>
                </a:lnTo>
                <a:lnTo>
                  <a:pt x="25116" y="32305"/>
                </a:lnTo>
                <a:lnTo>
                  <a:pt x="32390" y="25051"/>
                </a:lnTo>
                <a:lnTo>
                  <a:pt x="32390" y="714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829152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38" y="0"/>
                </a:moveTo>
                <a:lnTo>
                  <a:pt x="7159" y="0"/>
                </a:lnTo>
                <a:lnTo>
                  <a:pt x="0" y="7141"/>
                </a:lnTo>
                <a:lnTo>
                  <a:pt x="0" y="16096"/>
                </a:lnTo>
                <a:lnTo>
                  <a:pt x="0" y="25051"/>
                </a:lnTo>
                <a:lnTo>
                  <a:pt x="7159" y="32305"/>
                </a:lnTo>
                <a:lnTo>
                  <a:pt x="16138" y="32305"/>
                </a:lnTo>
                <a:lnTo>
                  <a:pt x="25116" y="32305"/>
                </a:lnTo>
                <a:lnTo>
                  <a:pt x="32390" y="25051"/>
                </a:lnTo>
                <a:lnTo>
                  <a:pt x="32390" y="16096"/>
                </a:lnTo>
                <a:lnTo>
                  <a:pt x="32390" y="7141"/>
                </a:lnTo>
                <a:lnTo>
                  <a:pt x="25116" y="0"/>
                </a:lnTo>
                <a:lnTo>
                  <a:pt x="16138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898478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230" y="0"/>
                </a:moveTo>
                <a:lnTo>
                  <a:pt x="7273" y="0"/>
                </a:lnTo>
                <a:lnTo>
                  <a:pt x="0" y="7141"/>
                </a:lnTo>
                <a:lnTo>
                  <a:pt x="0" y="25051"/>
                </a:lnTo>
                <a:lnTo>
                  <a:pt x="7273" y="32305"/>
                </a:lnTo>
                <a:lnTo>
                  <a:pt x="25230" y="32305"/>
                </a:lnTo>
                <a:lnTo>
                  <a:pt x="32390" y="25051"/>
                </a:lnTo>
                <a:lnTo>
                  <a:pt x="32390" y="7141"/>
                </a:lnTo>
                <a:lnTo>
                  <a:pt x="25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98478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141"/>
                </a:lnTo>
                <a:lnTo>
                  <a:pt x="0" y="16096"/>
                </a:lnTo>
                <a:lnTo>
                  <a:pt x="0" y="25051"/>
                </a:lnTo>
                <a:lnTo>
                  <a:pt x="7273" y="32305"/>
                </a:lnTo>
                <a:lnTo>
                  <a:pt x="16251" y="32305"/>
                </a:lnTo>
                <a:lnTo>
                  <a:pt x="25230" y="32305"/>
                </a:lnTo>
                <a:lnTo>
                  <a:pt x="32390" y="25051"/>
                </a:lnTo>
                <a:lnTo>
                  <a:pt x="32390" y="16096"/>
                </a:lnTo>
                <a:lnTo>
                  <a:pt x="32390" y="7141"/>
                </a:lnTo>
                <a:lnTo>
                  <a:pt x="25230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967917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273" y="0"/>
                </a:lnTo>
                <a:lnTo>
                  <a:pt x="0" y="7141"/>
                </a:lnTo>
                <a:lnTo>
                  <a:pt x="0" y="25051"/>
                </a:lnTo>
                <a:lnTo>
                  <a:pt x="7273" y="32305"/>
                </a:lnTo>
                <a:lnTo>
                  <a:pt x="25116" y="32305"/>
                </a:lnTo>
                <a:lnTo>
                  <a:pt x="32390" y="25051"/>
                </a:lnTo>
                <a:lnTo>
                  <a:pt x="32390" y="714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967917" y="23663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141"/>
                </a:lnTo>
                <a:lnTo>
                  <a:pt x="0" y="16096"/>
                </a:lnTo>
                <a:lnTo>
                  <a:pt x="0" y="25051"/>
                </a:lnTo>
                <a:lnTo>
                  <a:pt x="7273" y="32305"/>
                </a:lnTo>
                <a:lnTo>
                  <a:pt x="16251" y="32305"/>
                </a:lnTo>
                <a:lnTo>
                  <a:pt x="25116" y="32305"/>
                </a:lnTo>
                <a:lnTo>
                  <a:pt x="32390" y="25051"/>
                </a:lnTo>
                <a:lnTo>
                  <a:pt x="32390" y="16096"/>
                </a:lnTo>
                <a:lnTo>
                  <a:pt x="32390" y="7141"/>
                </a:lnTo>
                <a:lnTo>
                  <a:pt x="25116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544035" y="1591820"/>
            <a:ext cx="7416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分控中心电视墙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0483" y="2600209"/>
            <a:ext cx="569595" cy="25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800" spc="5" b="1">
                <a:solidFill>
                  <a:srgbClr val="C00000"/>
                </a:solidFill>
                <a:latin typeface="微软雅黑"/>
                <a:cs typeface="微软雅黑"/>
              </a:rPr>
              <a:t>融平台</a:t>
            </a:r>
            <a:endParaRPr sz="800">
              <a:latin typeface="微软雅黑"/>
              <a:cs typeface="微软雅黑"/>
            </a:endParaRPr>
          </a:p>
          <a:p>
            <a:pPr algn="ctr">
              <a:lnSpc>
                <a:spcPct val="100000"/>
              </a:lnSpc>
            </a:pPr>
            <a:r>
              <a:rPr dirty="0" sz="800" b="1">
                <a:solidFill>
                  <a:srgbClr val="C00000"/>
                </a:solidFill>
                <a:latin typeface="微软雅黑"/>
                <a:cs typeface="微软雅黑"/>
              </a:rPr>
              <a:t>V</a:t>
            </a:r>
            <a:r>
              <a:rPr dirty="0" sz="800" spc="5" b="1">
                <a:solidFill>
                  <a:srgbClr val="C00000"/>
                </a:solidFill>
                <a:latin typeface="微软雅黑"/>
                <a:cs typeface="微软雅黑"/>
              </a:rPr>
              <a:t>M</a:t>
            </a:r>
            <a:r>
              <a:rPr dirty="0" sz="800" b="1">
                <a:solidFill>
                  <a:srgbClr val="C00000"/>
                </a:solidFill>
                <a:latin typeface="微软雅黑"/>
                <a:cs typeface="微软雅黑"/>
              </a:rPr>
              <a:t>S</a:t>
            </a:r>
            <a:r>
              <a:rPr dirty="0" sz="800" b="1">
                <a:solidFill>
                  <a:srgbClr val="C00000"/>
                </a:solidFill>
                <a:latin typeface="微软雅黑"/>
                <a:cs typeface="微软雅黑"/>
              </a:rPr>
              <a:t>-</a:t>
            </a:r>
            <a:r>
              <a:rPr dirty="0" sz="800" b="1">
                <a:solidFill>
                  <a:srgbClr val="C00000"/>
                </a:solidFill>
                <a:latin typeface="微软雅黑"/>
                <a:cs typeface="微软雅黑"/>
              </a:rPr>
              <a:t>B</a:t>
            </a:r>
            <a:r>
              <a:rPr dirty="0" sz="800" b="1">
                <a:solidFill>
                  <a:srgbClr val="C00000"/>
                </a:solidFill>
                <a:latin typeface="微软雅黑"/>
                <a:cs typeface="微软雅黑"/>
              </a:rPr>
              <a:t>200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32829" y="2404335"/>
            <a:ext cx="41529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微软雅黑"/>
                <a:cs typeface="微软雅黑"/>
              </a:rPr>
              <a:t>H</a:t>
            </a:r>
            <a:r>
              <a:rPr dirty="0" sz="800">
                <a:latin typeface="微软雅黑"/>
                <a:cs typeface="微软雅黑"/>
              </a:rPr>
              <a:t>D</a:t>
            </a:r>
            <a:r>
              <a:rPr dirty="0" sz="800" spc="5">
                <a:latin typeface="微软雅黑"/>
                <a:cs typeface="微软雅黑"/>
              </a:rPr>
              <a:t>M</a:t>
            </a:r>
            <a:r>
              <a:rPr dirty="0" sz="800">
                <a:latin typeface="微软雅黑"/>
                <a:cs typeface="微软雅黑"/>
              </a:rPr>
              <a:t>I</a:t>
            </a:r>
            <a:r>
              <a:rPr dirty="0" sz="800" spc="5">
                <a:latin typeface="微软雅黑"/>
                <a:cs typeface="微软雅黑"/>
              </a:rPr>
              <a:t>线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983649" y="3544129"/>
            <a:ext cx="690880" cy="375285"/>
          </a:xfrm>
          <a:custGeom>
            <a:avLst/>
            <a:gdLst/>
            <a:ahLst/>
            <a:cxnLst/>
            <a:rect l="l" t="t" r="r" b="b"/>
            <a:pathLst>
              <a:path w="690880" h="375285">
                <a:moveTo>
                  <a:pt x="663532" y="330122"/>
                </a:moveTo>
                <a:lnTo>
                  <a:pt x="398857" y="330122"/>
                </a:lnTo>
                <a:lnTo>
                  <a:pt x="406653" y="338727"/>
                </a:lnTo>
                <a:lnTo>
                  <a:pt x="440509" y="360130"/>
                </a:lnTo>
                <a:lnTo>
                  <a:pt x="485036" y="372322"/>
                </a:lnTo>
                <a:lnTo>
                  <a:pt x="522336" y="374821"/>
                </a:lnTo>
                <a:lnTo>
                  <a:pt x="535188" y="374385"/>
                </a:lnTo>
                <a:lnTo>
                  <a:pt x="574145" y="369256"/>
                </a:lnTo>
                <a:lnTo>
                  <a:pt x="612424" y="358380"/>
                </a:lnTo>
                <a:lnTo>
                  <a:pt x="648380" y="341737"/>
                </a:lnTo>
                <a:lnTo>
                  <a:pt x="663532" y="330122"/>
                </a:lnTo>
                <a:close/>
              </a:path>
              <a:path w="690880" h="375285">
                <a:moveTo>
                  <a:pt x="162847" y="48531"/>
                </a:moveTo>
                <a:lnTo>
                  <a:pt x="124610" y="51543"/>
                </a:lnTo>
                <a:lnTo>
                  <a:pt x="75659" y="63791"/>
                </a:lnTo>
                <a:lnTo>
                  <a:pt x="31080" y="87277"/>
                </a:lnTo>
                <a:lnTo>
                  <a:pt x="4045" y="122113"/>
                </a:lnTo>
                <a:lnTo>
                  <a:pt x="0" y="141161"/>
                </a:lnTo>
                <a:lnTo>
                  <a:pt x="355" y="150869"/>
                </a:lnTo>
                <a:lnTo>
                  <a:pt x="17698" y="189443"/>
                </a:lnTo>
                <a:lnTo>
                  <a:pt x="47503" y="216317"/>
                </a:lnTo>
                <a:lnTo>
                  <a:pt x="83159" y="234996"/>
                </a:lnTo>
                <a:lnTo>
                  <a:pt x="119731" y="246656"/>
                </a:lnTo>
                <a:lnTo>
                  <a:pt x="158178" y="253956"/>
                </a:lnTo>
                <a:lnTo>
                  <a:pt x="196810" y="257412"/>
                </a:lnTo>
                <a:lnTo>
                  <a:pt x="192637" y="268483"/>
                </a:lnTo>
                <a:lnTo>
                  <a:pt x="190972" y="279409"/>
                </a:lnTo>
                <a:lnTo>
                  <a:pt x="191936" y="290085"/>
                </a:lnTo>
                <a:lnTo>
                  <a:pt x="195648" y="300403"/>
                </a:lnTo>
                <a:lnTo>
                  <a:pt x="224461" y="328143"/>
                </a:lnTo>
                <a:lnTo>
                  <a:pt x="266819" y="340755"/>
                </a:lnTo>
                <a:lnTo>
                  <a:pt x="304501" y="343307"/>
                </a:lnTo>
                <a:lnTo>
                  <a:pt x="317755" y="342970"/>
                </a:lnTo>
                <a:lnTo>
                  <a:pt x="358455" y="338722"/>
                </a:lnTo>
                <a:lnTo>
                  <a:pt x="398857" y="330122"/>
                </a:lnTo>
                <a:lnTo>
                  <a:pt x="663532" y="330122"/>
                </a:lnTo>
                <a:lnTo>
                  <a:pt x="687350" y="297837"/>
                </a:lnTo>
                <a:lnTo>
                  <a:pt x="690762" y="278846"/>
                </a:lnTo>
                <a:lnTo>
                  <a:pt x="689767" y="269349"/>
                </a:lnTo>
                <a:lnTo>
                  <a:pt x="667248" y="233135"/>
                </a:lnTo>
                <a:lnTo>
                  <a:pt x="644544" y="217160"/>
                </a:lnTo>
                <a:lnTo>
                  <a:pt x="633886" y="210137"/>
                </a:lnTo>
                <a:lnTo>
                  <a:pt x="625702" y="200637"/>
                </a:lnTo>
                <a:lnTo>
                  <a:pt x="634580" y="189978"/>
                </a:lnTo>
                <a:lnTo>
                  <a:pt x="641940" y="179185"/>
                </a:lnTo>
                <a:lnTo>
                  <a:pt x="647771" y="168321"/>
                </a:lnTo>
                <a:lnTo>
                  <a:pt x="652061" y="157445"/>
                </a:lnTo>
                <a:lnTo>
                  <a:pt x="654798" y="146618"/>
                </a:lnTo>
                <a:lnTo>
                  <a:pt x="655971" y="135900"/>
                </a:lnTo>
                <a:lnTo>
                  <a:pt x="655567" y="125353"/>
                </a:lnTo>
                <a:lnTo>
                  <a:pt x="637960" y="86071"/>
                </a:lnTo>
                <a:lnTo>
                  <a:pt x="607635" y="61359"/>
                </a:lnTo>
                <a:lnTo>
                  <a:pt x="583781" y="50408"/>
                </a:lnTo>
                <a:lnTo>
                  <a:pt x="201274" y="50408"/>
                </a:lnTo>
                <a:lnTo>
                  <a:pt x="188506" y="49261"/>
                </a:lnTo>
                <a:lnTo>
                  <a:pt x="175684" y="48631"/>
                </a:lnTo>
                <a:lnTo>
                  <a:pt x="162847" y="48531"/>
                </a:lnTo>
                <a:close/>
              </a:path>
              <a:path w="690880" h="375285">
                <a:moveTo>
                  <a:pt x="344117" y="0"/>
                </a:moveTo>
                <a:lnTo>
                  <a:pt x="305368" y="2388"/>
                </a:lnTo>
                <a:lnTo>
                  <a:pt x="267185" y="11529"/>
                </a:lnTo>
                <a:lnTo>
                  <a:pt x="231587" y="27641"/>
                </a:lnTo>
                <a:lnTo>
                  <a:pt x="211726" y="42467"/>
                </a:lnTo>
                <a:lnTo>
                  <a:pt x="201274" y="50408"/>
                </a:lnTo>
                <a:lnTo>
                  <a:pt x="583781" y="50408"/>
                </a:lnTo>
                <a:lnTo>
                  <a:pt x="577234" y="47965"/>
                </a:lnTo>
                <a:lnTo>
                  <a:pt x="529134" y="36720"/>
                </a:lnTo>
                <a:lnTo>
                  <a:pt x="504535" y="34146"/>
                </a:lnTo>
                <a:lnTo>
                  <a:pt x="447100" y="34146"/>
                </a:lnTo>
                <a:lnTo>
                  <a:pt x="438248" y="27249"/>
                </a:lnTo>
                <a:lnTo>
                  <a:pt x="393173" y="6941"/>
                </a:lnTo>
                <a:lnTo>
                  <a:pt x="356810" y="666"/>
                </a:lnTo>
                <a:lnTo>
                  <a:pt x="344117" y="0"/>
                </a:lnTo>
                <a:close/>
              </a:path>
              <a:path w="690880" h="375285">
                <a:moveTo>
                  <a:pt x="475368" y="33159"/>
                </a:moveTo>
                <a:lnTo>
                  <a:pt x="461319" y="33427"/>
                </a:lnTo>
                <a:lnTo>
                  <a:pt x="447100" y="34146"/>
                </a:lnTo>
                <a:lnTo>
                  <a:pt x="504535" y="34146"/>
                </a:lnTo>
                <a:lnTo>
                  <a:pt x="502812" y="34001"/>
                </a:lnTo>
                <a:lnTo>
                  <a:pt x="489212" y="33348"/>
                </a:lnTo>
                <a:lnTo>
                  <a:pt x="475368" y="33159"/>
                </a:lnTo>
                <a:close/>
              </a:path>
            </a:pathLst>
          </a:custGeom>
          <a:solidFill>
            <a:srgbClr val="4E60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200814" y="3631208"/>
            <a:ext cx="43497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 spc="20" b="1">
                <a:solidFill>
                  <a:srgbClr val="FFFFFF"/>
                </a:solidFill>
                <a:latin typeface="微软雅黑"/>
                <a:cs typeface="微软雅黑"/>
              </a:rPr>
              <a:t>宇视云</a:t>
            </a:r>
            <a:endParaRPr sz="1050">
              <a:latin typeface="微软雅黑"/>
              <a:cs typeface="微软雅黑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980419" y="2763842"/>
            <a:ext cx="0" cy="363220"/>
          </a:xfrm>
          <a:custGeom>
            <a:avLst/>
            <a:gdLst/>
            <a:ahLst/>
            <a:cxnLst/>
            <a:rect l="l" t="t" r="r" b="b"/>
            <a:pathLst>
              <a:path w="0" h="363219">
                <a:moveTo>
                  <a:pt x="0" y="0"/>
                </a:moveTo>
                <a:lnTo>
                  <a:pt x="0" y="363069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89181" y="2793994"/>
            <a:ext cx="0" cy="300990"/>
          </a:xfrm>
          <a:custGeom>
            <a:avLst/>
            <a:gdLst/>
            <a:ahLst/>
            <a:cxnLst/>
            <a:rect l="l" t="t" r="r" b="b"/>
            <a:pathLst>
              <a:path w="0" h="300989">
                <a:moveTo>
                  <a:pt x="0" y="0"/>
                </a:moveTo>
                <a:lnTo>
                  <a:pt x="0" y="300838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959053" y="2759535"/>
            <a:ext cx="0" cy="372745"/>
          </a:xfrm>
          <a:custGeom>
            <a:avLst/>
            <a:gdLst/>
            <a:ahLst/>
            <a:cxnLst/>
            <a:rect l="l" t="t" r="r" b="b"/>
            <a:pathLst>
              <a:path w="0" h="372744">
                <a:moveTo>
                  <a:pt x="0" y="0"/>
                </a:moveTo>
                <a:lnTo>
                  <a:pt x="0" y="372704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447343" y="1495470"/>
            <a:ext cx="7416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总控中心电视墙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428766" y="3014466"/>
            <a:ext cx="1179906" cy="21462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02308" y="3126912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744" y="0"/>
                </a:lnTo>
              </a:path>
            </a:pathLst>
          </a:custGeom>
          <a:ln w="8161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980419" y="3126912"/>
            <a:ext cx="471170" cy="0"/>
          </a:xfrm>
          <a:custGeom>
            <a:avLst/>
            <a:gdLst/>
            <a:ahLst/>
            <a:cxnLst/>
            <a:rect l="l" t="t" r="r" b="b"/>
            <a:pathLst>
              <a:path w="471170" h="0">
                <a:moveTo>
                  <a:pt x="0" y="0"/>
                </a:moveTo>
                <a:lnTo>
                  <a:pt x="470621" y="0"/>
                </a:lnTo>
              </a:path>
            </a:pathLst>
          </a:custGeom>
          <a:ln w="8161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348302" y="3094833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 h="0">
                <a:moveTo>
                  <a:pt x="0" y="0"/>
                </a:moveTo>
                <a:lnTo>
                  <a:pt x="137174" y="0"/>
                </a:lnTo>
              </a:path>
            </a:pathLst>
          </a:custGeom>
          <a:ln w="8161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50461" y="2754207"/>
            <a:ext cx="0" cy="334645"/>
          </a:xfrm>
          <a:custGeom>
            <a:avLst/>
            <a:gdLst/>
            <a:ahLst/>
            <a:cxnLst/>
            <a:rect l="l" t="t" r="r" b="b"/>
            <a:pathLst>
              <a:path w="0" h="334644">
                <a:moveTo>
                  <a:pt x="0" y="0"/>
                </a:moveTo>
                <a:lnTo>
                  <a:pt x="0" y="334164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704478" y="2081154"/>
            <a:ext cx="145068" cy="2556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724085" y="2089021"/>
            <a:ext cx="117644" cy="22814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726046" y="2110656"/>
            <a:ext cx="113722" cy="18487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912570" y="2075903"/>
            <a:ext cx="243232" cy="2492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209990" y="2067174"/>
            <a:ext cx="331617" cy="26364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721753" y="2947021"/>
            <a:ext cx="531560" cy="43772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945414" y="2362686"/>
            <a:ext cx="109330" cy="6488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945415" y="2362686"/>
            <a:ext cx="109855" cy="648970"/>
          </a:xfrm>
          <a:custGeom>
            <a:avLst/>
            <a:gdLst/>
            <a:ahLst/>
            <a:cxnLst/>
            <a:rect l="l" t="t" r="r" b="b"/>
            <a:pathLst>
              <a:path w="109854" h="648969">
                <a:moveTo>
                  <a:pt x="8296" y="648832"/>
                </a:moveTo>
                <a:lnTo>
                  <a:pt x="0" y="251757"/>
                </a:lnTo>
                <a:lnTo>
                  <a:pt x="82509" y="312174"/>
                </a:lnTo>
                <a:lnTo>
                  <a:pt x="101147" y="0"/>
                </a:lnTo>
                <a:lnTo>
                  <a:pt x="109330" y="397075"/>
                </a:lnTo>
                <a:lnTo>
                  <a:pt x="26934" y="336658"/>
                </a:lnTo>
                <a:lnTo>
                  <a:pt x="8296" y="648832"/>
                </a:lnTo>
                <a:close/>
              </a:path>
            </a:pathLst>
          </a:custGeom>
          <a:ln w="81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993943" y="3384790"/>
            <a:ext cx="0" cy="284480"/>
          </a:xfrm>
          <a:custGeom>
            <a:avLst/>
            <a:gdLst/>
            <a:ahLst/>
            <a:cxnLst/>
            <a:rect l="l" t="t" r="r" b="b"/>
            <a:pathLst>
              <a:path w="0" h="284479">
                <a:moveTo>
                  <a:pt x="0" y="0"/>
                </a:moveTo>
                <a:lnTo>
                  <a:pt x="0" y="284289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3704735" y="3255843"/>
            <a:ext cx="2823845" cy="295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核心</a:t>
            </a:r>
            <a:r>
              <a:rPr dirty="0" sz="800">
                <a:latin typeface="微软雅黑"/>
                <a:cs typeface="微软雅黑"/>
              </a:rPr>
              <a:t>/</a:t>
            </a:r>
            <a:r>
              <a:rPr dirty="0" sz="800" spc="5">
                <a:latin typeface="微软雅黑"/>
                <a:cs typeface="微软雅黑"/>
              </a:rPr>
              <a:t>汇聚交换机</a:t>
            </a:r>
            <a:endParaRPr sz="800">
              <a:latin typeface="微软雅黑"/>
              <a:cs typeface="微软雅黑"/>
            </a:endParaRPr>
          </a:p>
          <a:p>
            <a:pPr algn="r" marR="5080">
              <a:lnSpc>
                <a:spcPct val="100000"/>
              </a:lnSpc>
              <a:spcBef>
                <a:spcPts val="359"/>
              </a:spcBef>
            </a:pPr>
            <a:r>
              <a:rPr dirty="0" sz="800" spc="5">
                <a:latin typeface="微软雅黑"/>
                <a:cs typeface="微软雅黑"/>
              </a:rPr>
              <a:t>无线路由器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78543" y="1880675"/>
            <a:ext cx="1224280" cy="475615"/>
          </a:xfrm>
          <a:prstGeom prst="rect">
            <a:avLst/>
          </a:prstGeom>
          <a:ln w="3175">
            <a:solidFill>
              <a:srgbClr val="D9D9D9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86055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手机</a:t>
            </a:r>
            <a:r>
              <a:rPr dirty="0" sz="800" spc="5">
                <a:latin typeface="微软雅黑"/>
                <a:cs typeface="微软雅黑"/>
              </a:rPr>
              <a:t> </a:t>
            </a:r>
            <a:r>
              <a:rPr dirty="0" sz="800" spc="-95">
                <a:latin typeface="微软雅黑"/>
                <a:cs typeface="微软雅黑"/>
              </a:rPr>
              <a:t> </a:t>
            </a:r>
            <a:r>
              <a:rPr dirty="0" sz="800">
                <a:latin typeface="微软雅黑"/>
                <a:cs typeface="微软雅黑"/>
              </a:rPr>
              <a:t>i</a:t>
            </a:r>
            <a:r>
              <a:rPr dirty="0" sz="800">
                <a:latin typeface="微软雅黑"/>
                <a:cs typeface="微软雅黑"/>
              </a:rPr>
              <a:t>pad</a:t>
            </a:r>
            <a:r>
              <a:rPr dirty="0" sz="800">
                <a:latin typeface="微软雅黑"/>
                <a:cs typeface="微软雅黑"/>
              </a:rPr>
              <a:t>  </a:t>
            </a:r>
            <a:r>
              <a:rPr dirty="0" sz="800" spc="-100">
                <a:latin typeface="微软雅黑"/>
                <a:cs typeface="微软雅黑"/>
              </a:rPr>
              <a:t> </a:t>
            </a:r>
            <a:r>
              <a:rPr dirty="0" sz="800" spc="5">
                <a:latin typeface="微软雅黑"/>
                <a:cs typeface="微软雅黑"/>
              </a:rPr>
              <a:t>笔记本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186720" y="2555775"/>
            <a:ext cx="60388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微软雅黑"/>
                <a:cs typeface="微软雅黑"/>
              </a:rPr>
              <a:t>3</a:t>
            </a:r>
            <a:r>
              <a:rPr dirty="0" sz="800" spc="-5">
                <a:latin typeface="微软雅黑"/>
                <a:cs typeface="微软雅黑"/>
              </a:rPr>
              <a:t>G</a:t>
            </a:r>
            <a:r>
              <a:rPr dirty="0" sz="800">
                <a:latin typeface="微软雅黑"/>
                <a:cs typeface="微软雅黑"/>
              </a:rPr>
              <a:t>/</a:t>
            </a:r>
            <a:r>
              <a:rPr dirty="0" sz="800">
                <a:latin typeface="微软雅黑"/>
                <a:cs typeface="微软雅黑"/>
              </a:rPr>
              <a:t>4</a:t>
            </a:r>
            <a:r>
              <a:rPr dirty="0" sz="800" spc="-5">
                <a:latin typeface="微软雅黑"/>
                <a:cs typeface="微软雅黑"/>
              </a:rPr>
              <a:t>G</a:t>
            </a:r>
            <a:r>
              <a:rPr dirty="0" sz="800">
                <a:latin typeface="微软雅黑"/>
                <a:cs typeface="微软雅黑"/>
              </a:rPr>
              <a:t>/</a:t>
            </a:r>
            <a:r>
              <a:rPr dirty="0" sz="800" spc="5">
                <a:latin typeface="微软雅黑"/>
                <a:cs typeface="微软雅黑"/>
              </a:rPr>
              <a:t>W</a:t>
            </a:r>
            <a:r>
              <a:rPr dirty="0" sz="800">
                <a:latin typeface="微软雅黑"/>
                <a:cs typeface="微软雅黑"/>
              </a:rPr>
              <a:t>I</a:t>
            </a:r>
            <a:r>
              <a:rPr dirty="0" sz="800">
                <a:latin typeface="微软雅黑"/>
                <a:cs typeface="微软雅黑"/>
              </a:rPr>
              <a:t>F</a:t>
            </a:r>
            <a:r>
              <a:rPr dirty="0" sz="800">
                <a:latin typeface="微软雅黑"/>
                <a:cs typeface="微软雅黑"/>
              </a:rPr>
              <a:t>I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76062" y="4114198"/>
            <a:ext cx="3327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361417" y="4438768"/>
            <a:ext cx="615296" cy="3265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650040" y="4438768"/>
            <a:ext cx="615296" cy="32653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1965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230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230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21965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251" y="32305"/>
                </a:lnTo>
                <a:lnTo>
                  <a:pt x="25230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230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28909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28909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251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116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35853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58531" y="4578760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38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138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116" y="0"/>
                </a:lnTo>
                <a:lnTo>
                  <a:pt x="16138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934164" y="4322673"/>
            <a:ext cx="773167" cy="57678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446267" y="4322673"/>
            <a:ext cx="773167" cy="57678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990193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230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230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990193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251" y="32305"/>
                </a:lnTo>
                <a:lnTo>
                  <a:pt x="25230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230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059632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059632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251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251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116" y="0"/>
                </a:lnTo>
                <a:lnTo>
                  <a:pt x="16251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129072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5116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25073"/>
                </a:lnTo>
                <a:lnTo>
                  <a:pt x="7273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7231"/>
                </a:lnTo>
                <a:lnTo>
                  <a:pt x="25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129072" y="4594913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16138" y="0"/>
                </a:moveTo>
                <a:lnTo>
                  <a:pt x="7273" y="0"/>
                </a:lnTo>
                <a:lnTo>
                  <a:pt x="0" y="7231"/>
                </a:lnTo>
                <a:lnTo>
                  <a:pt x="0" y="16152"/>
                </a:lnTo>
                <a:lnTo>
                  <a:pt x="0" y="25073"/>
                </a:lnTo>
                <a:lnTo>
                  <a:pt x="7273" y="32305"/>
                </a:lnTo>
                <a:lnTo>
                  <a:pt x="16138" y="32305"/>
                </a:lnTo>
                <a:lnTo>
                  <a:pt x="25116" y="32305"/>
                </a:lnTo>
                <a:lnTo>
                  <a:pt x="32390" y="25073"/>
                </a:lnTo>
                <a:lnTo>
                  <a:pt x="32390" y="16152"/>
                </a:lnTo>
                <a:lnTo>
                  <a:pt x="32390" y="7231"/>
                </a:lnTo>
                <a:lnTo>
                  <a:pt x="25116" y="0"/>
                </a:lnTo>
                <a:lnTo>
                  <a:pt x="16138" y="0"/>
                </a:lnTo>
                <a:close/>
              </a:path>
            </a:pathLst>
          </a:custGeom>
          <a:ln w="817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702809" y="3822061"/>
            <a:ext cx="0" cy="693420"/>
          </a:xfrm>
          <a:custGeom>
            <a:avLst/>
            <a:gdLst/>
            <a:ahLst/>
            <a:cxnLst/>
            <a:rect l="l" t="t" r="r" b="b"/>
            <a:pathLst>
              <a:path w="0" h="693420">
                <a:moveTo>
                  <a:pt x="0" y="0"/>
                </a:moveTo>
                <a:lnTo>
                  <a:pt x="0" y="693403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062360" y="3879259"/>
            <a:ext cx="0" cy="631190"/>
          </a:xfrm>
          <a:custGeom>
            <a:avLst/>
            <a:gdLst/>
            <a:ahLst/>
            <a:cxnLst/>
            <a:rect l="l" t="t" r="r" b="b"/>
            <a:pathLst>
              <a:path w="0" h="631189">
                <a:moveTo>
                  <a:pt x="0" y="0"/>
                </a:moveTo>
                <a:lnTo>
                  <a:pt x="0" y="630843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343642" y="3874770"/>
            <a:ext cx="0" cy="619760"/>
          </a:xfrm>
          <a:custGeom>
            <a:avLst/>
            <a:gdLst/>
            <a:ahLst/>
            <a:cxnLst/>
            <a:rect l="l" t="t" r="r" b="b"/>
            <a:pathLst>
              <a:path w="0" h="619760">
                <a:moveTo>
                  <a:pt x="0" y="0"/>
                </a:moveTo>
                <a:lnTo>
                  <a:pt x="0" y="619270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832902" y="3808572"/>
            <a:ext cx="0" cy="680720"/>
          </a:xfrm>
          <a:custGeom>
            <a:avLst/>
            <a:gdLst/>
            <a:ahLst/>
            <a:cxnLst/>
            <a:rect l="l" t="t" r="r" b="b"/>
            <a:pathLst>
              <a:path w="0" h="680720">
                <a:moveTo>
                  <a:pt x="0" y="0"/>
                </a:moveTo>
                <a:lnTo>
                  <a:pt x="0" y="680118"/>
                </a:lnTo>
              </a:path>
            </a:pathLst>
          </a:custGeom>
          <a:ln w="8182">
            <a:solidFill>
              <a:srgbClr val="3475C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459645" y="4097747"/>
            <a:ext cx="499340" cy="17494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2421067" y="4130260"/>
            <a:ext cx="3327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804604" y="4113820"/>
            <a:ext cx="499340" cy="17494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3731783" y="4130260"/>
            <a:ext cx="3327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115434" y="4113820"/>
            <a:ext cx="499340" cy="17494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5179561" y="4162395"/>
            <a:ext cx="33274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5">
                <a:latin typeface="微软雅黑"/>
                <a:cs typeface="微软雅黑"/>
              </a:rPr>
              <a:t>路由器</a:t>
            </a:r>
            <a:endParaRPr sz="800">
              <a:latin typeface="微软雅黑"/>
              <a:cs typeface="微软雅黑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563098" y="4145944"/>
            <a:ext cx="499340" cy="17494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579692" y="1816438"/>
            <a:ext cx="608875" cy="37194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170021" y="1691296"/>
            <a:ext cx="1215819" cy="57146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2125726" y="8550496"/>
            <a:ext cx="15551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浙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江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宇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视科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技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有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限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公司</a:t>
            </a:r>
            <a:endParaRPr sz="1200">
              <a:latin typeface="黑体"/>
              <a:cs typeface="黑体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125726" y="9256537"/>
            <a:ext cx="4373245" cy="2495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1100"/>
              </a:lnSpc>
            </a:pPr>
            <a:r>
              <a:rPr dirty="0" sz="450" spc="-5">
                <a:solidFill>
                  <a:srgbClr val="5A5A5A"/>
                </a:solidFill>
                <a:latin typeface="微软雅黑"/>
                <a:cs typeface="微软雅黑"/>
              </a:rPr>
              <a:t>©</a:t>
            </a:r>
            <a:r>
              <a:rPr dirty="0" sz="450" spc="-5">
                <a:solidFill>
                  <a:srgbClr val="5A5A5A"/>
                </a:solidFill>
                <a:latin typeface="华文细黑"/>
                <a:cs typeface="华文细黑"/>
              </a:rPr>
              <a:t>201</a:t>
            </a:r>
            <a:r>
              <a:rPr dirty="0" sz="450">
                <a:solidFill>
                  <a:srgbClr val="5A5A5A"/>
                </a:solidFill>
                <a:latin typeface="华文细黑"/>
                <a:cs typeface="华文细黑"/>
              </a:rPr>
              <a:t>7</a:t>
            </a:r>
            <a:r>
              <a:rPr dirty="0" sz="450" spc="-10">
                <a:solidFill>
                  <a:srgbClr val="5A5A5A"/>
                </a:solidFill>
                <a:latin typeface="华文细黑"/>
                <a:cs typeface="华文细黑"/>
              </a:rPr>
              <a:t> 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江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宇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视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科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技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限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 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版权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所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 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保留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一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切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权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利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 免责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声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明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：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虽</a:t>
            </a:r>
            <a:r>
              <a:rPr dirty="0" sz="450" spc="-5">
                <a:solidFill>
                  <a:srgbClr val="5A5A5A"/>
                </a:solidFill>
                <a:latin typeface="宋体"/>
                <a:cs typeface="宋体"/>
              </a:rPr>
              <a:t>然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试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图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在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中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提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供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准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确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信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，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但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保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证资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含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技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性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差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或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印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刷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性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误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，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为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此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资料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中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准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确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承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担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任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何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责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任</a:t>
            </a:r>
            <a:r>
              <a:rPr dirty="0" sz="450" spc="-5">
                <a:solidFill>
                  <a:srgbClr val="5A5A5A"/>
                </a:solidFill>
                <a:latin typeface="宋体"/>
                <a:cs typeface="宋体"/>
              </a:rPr>
              <a:t>。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保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在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没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 通知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或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提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示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况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下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进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行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修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权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利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。</a:t>
            </a:r>
            <a:endParaRPr sz="450">
              <a:latin typeface="宋体"/>
              <a:cs typeface="宋体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783201" y="8595105"/>
            <a:ext cx="453389" cy="8839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190109" y="8595105"/>
            <a:ext cx="440575" cy="8839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4770501" y="8769833"/>
            <a:ext cx="916940" cy="337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50" spc="-5" b="1">
                <a:solidFill>
                  <a:srgbClr val="DE0000"/>
                </a:solidFill>
                <a:latin typeface="黑体"/>
                <a:cs typeface="黑体"/>
              </a:rPr>
              <a:t>客户服</a:t>
            </a:r>
            <a:r>
              <a:rPr dirty="0" sz="850" spc="0" b="1">
                <a:solidFill>
                  <a:srgbClr val="DE0000"/>
                </a:solidFill>
                <a:latin typeface="黑体"/>
                <a:cs typeface="黑体"/>
              </a:rPr>
              <a:t>务</a:t>
            </a:r>
            <a:r>
              <a:rPr dirty="0" sz="850" spc="-5" b="1">
                <a:solidFill>
                  <a:srgbClr val="DE0000"/>
                </a:solidFill>
                <a:latin typeface="黑体"/>
                <a:cs typeface="黑体"/>
              </a:rPr>
              <a:t>热线</a:t>
            </a:r>
            <a:endParaRPr sz="850">
              <a:latin typeface="黑体"/>
              <a:cs typeface="黑体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40</a:t>
            </a:r>
            <a:r>
              <a:rPr dirty="0" sz="1200" spc="5">
                <a:solidFill>
                  <a:srgbClr val="585858"/>
                </a:solidFill>
                <a:latin typeface="Impact"/>
                <a:cs typeface="Impact"/>
              </a:rPr>
              <a:t>0</a:t>
            </a:r>
            <a:r>
              <a:rPr dirty="0" sz="1200" spc="-10">
                <a:solidFill>
                  <a:srgbClr val="585858"/>
                </a:solidFill>
                <a:latin typeface="Impact"/>
                <a:cs typeface="Impact"/>
              </a:rPr>
              <a:t>-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65</a:t>
            </a:r>
            <a:r>
              <a:rPr dirty="0" sz="1200">
                <a:solidFill>
                  <a:srgbClr val="585858"/>
                </a:solidFill>
                <a:latin typeface="Impact"/>
                <a:cs typeface="Impact"/>
              </a:rPr>
              <a:t>5</a:t>
            </a:r>
            <a:r>
              <a:rPr dirty="0" sz="1200" spc="-10">
                <a:solidFill>
                  <a:srgbClr val="585858"/>
                </a:solidFill>
                <a:latin typeface="Impact"/>
                <a:cs typeface="Impact"/>
              </a:rPr>
              <a:t>-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2</a:t>
            </a:r>
            <a:r>
              <a:rPr dirty="0" sz="1200" spc="-15">
                <a:solidFill>
                  <a:srgbClr val="585858"/>
                </a:solidFill>
                <a:latin typeface="Impact"/>
                <a:cs typeface="Impact"/>
              </a:rPr>
              <a:t>8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28</a:t>
            </a:r>
            <a:endParaRPr sz="1200">
              <a:latin typeface="Impact"/>
              <a:cs typeface="Impac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125726" y="8877918"/>
            <a:ext cx="2030730" cy="297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杭州市滨江江陵路</a:t>
            </a:r>
            <a:r>
              <a:rPr dirty="0" sz="500" spc="-135" b="1">
                <a:solidFill>
                  <a:srgbClr val="585858"/>
                </a:solidFill>
                <a:latin typeface="宋体"/>
                <a:cs typeface="宋体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号万轮科技园</a:t>
            </a:r>
            <a:r>
              <a:rPr dirty="0" sz="500" spc="-135" b="1">
                <a:solidFill>
                  <a:srgbClr val="585858"/>
                </a:solidFill>
                <a:latin typeface="宋体"/>
                <a:cs typeface="宋体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1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0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号楼南座</a:t>
            </a:r>
            <a:endParaRPr sz="500">
              <a:latin typeface="宋体"/>
              <a:cs typeface="宋体"/>
            </a:endParaRPr>
          </a:p>
          <a:p>
            <a:pPr marL="12700" marR="5080">
              <a:lnSpc>
                <a:spcPts val="800"/>
              </a:lnSpc>
              <a:spcBef>
                <a:spcPts val="50"/>
              </a:spcBef>
            </a:pP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S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ou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t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T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w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B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il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d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10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W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l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Sc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c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P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k,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20" b="1">
                <a:solidFill>
                  <a:srgbClr val="585858"/>
                </a:solidFill>
                <a:latin typeface="华文细黑"/>
                <a:cs typeface="华文细黑"/>
              </a:rPr>
              <a:t>J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li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ad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z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P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.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.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C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endParaRPr sz="500">
              <a:latin typeface="华文细黑"/>
              <a:cs typeface="华文细黑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009650" y="8479154"/>
            <a:ext cx="1028700" cy="36195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37972" y="5705220"/>
          <a:ext cx="649224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4985"/>
                <a:gridCol w="5197856"/>
              </a:tblGrid>
              <a:tr h="21031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产品型号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备注</a:t>
                      </a:r>
                      <a:endParaRPr sz="90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B200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16@R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盘位一体机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E-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108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盘位网络存储扩展柜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E-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116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盘位网络存储扩展柜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ahoma"/>
                          <a:cs typeface="Tahoma"/>
                        </a:rPr>
                        <a:t>FB-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D0</a:t>
                      </a:r>
                      <a:r>
                        <a:rPr dirty="0" sz="900" spc="5"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NB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4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I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高清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视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频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.</a:t>
                      </a:r>
                      <a:r>
                        <a:rPr dirty="0" sz="900" spc="-15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65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解码卡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HD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6-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6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路</a:t>
                      </a:r>
                      <a:r>
                        <a:rPr dirty="0" sz="900" spc="-22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D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M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I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高清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视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频</a:t>
                      </a:r>
                      <a:r>
                        <a:rPr dirty="0" sz="900" spc="-22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H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.</a:t>
                      </a:r>
                      <a:r>
                        <a:rPr dirty="0" sz="900" spc="-15">
                          <a:latin typeface="Tahoma"/>
                          <a:cs typeface="Tahoma"/>
                        </a:rPr>
                        <a:t>2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65</a:t>
                      </a:r>
                      <a:r>
                        <a:rPr dirty="0" sz="9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解码卡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ahoma"/>
                          <a:cs typeface="Tahoma"/>
                        </a:rPr>
                        <a:t>KB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B10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0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N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选配，网络控制键盘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Tahoma"/>
                          <a:cs typeface="Tahoma"/>
                        </a:rPr>
                        <a:t>P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W</a:t>
                      </a:r>
                      <a:r>
                        <a:rPr dirty="0" sz="900" spc="5">
                          <a:latin typeface="Tahoma"/>
                          <a:cs typeface="Tahoma"/>
                        </a:rPr>
                        <a:t>R</a:t>
                      </a:r>
                      <a:r>
                        <a:rPr dirty="0" sz="900" spc="-5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300A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宋体"/>
                          <a:cs typeface="宋体"/>
                        </a:rPr>
                        <a:t>选配，冗余电源，</a:t>
                      </a:r>
                      <a:r>
                        <a:rPr dirty="0" sz="900">
                          <a:latin typeface="Tahoma"/>
                          <a:cs typeface="Tahoma"/>
                        </a:rPr>
                        <a:t>300W</a:t>
                      </a:r>
                      <a:r>
                        <a:rPr dirty="0" sz="900" spc="-5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交</a:t>
                      </a:r>
                      <a:r>
                        <a:rPr dirty="0" sz="900" spc="-15">
                          <a:latin typeface="宋体"/>
                          <a:cs typeface="宋体"/>
                        </a:rPr>
                        <a:t>流</a:t>
                      </a:r>
                      <a:r>
                        <a:rPr dirty="0" sz="900">
                          <a:latin typeface="宋体"/>
                          <a:cs typeface="宋体"/>
                        </a:rPr>
                        <a:t>电源模块</a:t>
                      </a:r>
                      <a:endParaRPr sz="90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丁军</dc:creator>
  <dc:title>网络视频录像机</dc:title>
  <dcterms:created xsi:type="dcterms:W3CDTF">2018-12-29T10:34:59Z</dcterms:created>
  <dcterms:modified xsi:type="dcterms:W3CDTF">2018-12-29T10:34:59Z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2018-12-29T00:00:00Z</vt:filetime>
  </property>
</Properties>
</file>