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32"/>
  </p:notesMasterIdLst>
  <p:sldIdLst>
    <p:sldId id="284" r:id="rId6"/>
    <p:sldId id="332" r:id="rId7"/>
    <p:sldId id="375" r:id="rId8"/>
    <p:sldId id="286" r:id="rId9"/>
    <p:sldId id="376" r:id="rId10"/>
    <p:sldId id="377" r:id="rId11"/>
    <p:sldId id="268" r:id="rId12"/>
    <p:sldId id="337" r:id="rId13"/>
    <p:sldId id="333" r:id="rId14"/>
    <p:sldId id="334" r:id="rId15"/>
    <p:sldId id="339" r:id="rId16"/>
    <p:sldId id="340" r:id="rId17"/>
    <p:sldId id="357" r:id="rId18"/>
    <p:sldId id="358" r:id="rId19"/>
    <p:sldId id="363" r:id="rId20"/>
    <p:sldId id="364" r:id="rId21"/>
    <p:sldId id="367" r:id="rId22"/>
    <p:sldId id="374" r:id="rId23"/>
    <p:sldId id="266" r:id="rId24"/>
    <p:sldId id="273" r:id="rId25"/>
    <p:sldId id="285" r:id="rId26"/>
    <p:sldId id="373" r:id="rId27"/>
    <p:sldId id="274" r:id="rId28"/>
    <p:sldId id="275" r:id="rId29"/>
    <p:sldId id="264" r:id="rId30"/>
    <p:sldId id="283" r:id="rId31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8DC2"/>
    <a:srgbClr val="F5F5F5"/>
    <a:srgbClr val="33A8E7"/>
    <a:srgbClr val="228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53" autoAdjust="0"/>
    <p:restoredTop sz="95547" autoAdjust="0"/>
  </p:normalViewPr>
  <p:slideViewPr>
    <p:cSldViewPr snapToGrid="0">
      <p:cViewPr varScale="1">
        <p:scale>
          <a:sx n="80" d="100"/>
          <a:sy n="80" d="100"/>
        </p:scale>
        <p:origin x="125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C379559-E1FC-49AD-9153-BDBD6FBD3869}" type="datetimeFigureOut">
              <a:rPr lang="zh-CN" altLang="en-US"/>
              <a:t>2018-12-21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BA35C08-DDAF-4D8A-AF0C-9E747B2E3CB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06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7888" y="0"/>
            <a:ext cx="37877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3763" y="0"/>
            <a:ext cx="37877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3763" y="0"/>
            <a:ext cx="37877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B44A010-181D-440F-B335-8E712BFEE1F3}" type="datetimeFigureOut">
              <a:rPr lang="zh-CN" altLang="en-US"/>
              <a:t>2018-12-21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CF3C8D9-A50E-4E3A-8CE1-33945CF12BE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pn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12" Type="http://schemas.openxmlformats.org/officeDocument/2006/relationships/image" Target="../media/image62.png"/><Relationship Id="rId17" Type="http://schemas.openxmlformats.org/officeDocument/2006/relationships/image" Target="../media/image67.jpeg"/><Relationship Id="rId2" Type="http://schemas.openxmlformats.org/officeDocument/2006/relationships/image" Target="../media/image52.png"/><Relationship Id="rId16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5" Type="http://schemas.openxmlformats.org/officeDocument/2006/relationships/image" Target="../media/image65.jpe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www.deskcity.com/details/show/1909/40875" TargetMode="Externa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68738" y="3378200"/>
            <a:ext cx="42878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雪亮工程解决方案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814638" y="3227388"/>
            <a:ext cx="6394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172" name="图片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2075" y="2157413"/>
            <a:ext cx="3986213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024188" y="1903413"/>
            <a:ext cx="7008812" cy="582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建设背景</a:t>
            </a:r>
          </a:p>
        </p:txBody>
      </p:sp>
      <p:sp>
        <p:nvSpPr>
          <p:cNvPr id="11" name="Rectangle 4"/>
          <p:cNvSpPr/>
          <p:nvPr/>
        </p:nvSpPr>
        <p:spPr>
          <a:xfrm>
            <a:off x="1968500" y="1903413"/>
            <a:ext cx="946150" cy="582612"/>
          </a:xfrm>
          <a:prstGeom prst="rect">
            <a:avLst/>
          </a:prstGeom>
          <a:solidFill>
            <a:srgbClr val="228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01</a:t>
            </a:r>
            <a:endParaRPr lang="en-US" sz="2000" b="1" dirty="0">
              <a:solidFill>
                <a:schemeClr val="bg1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12" name="矩形 9"/>
          <p:cNvSpPr>
            <a:spLocks noChangeArrowheads="1"/>
          </p:cNvSpPr>
          <p:nvPr/>
        </p:nvSpPr>
        <p:spPr bwMode="auto">
          <a:xfrm>
            <a:off x="3048000" y="2678113"/>
            <a:ext cx="7008813" cy="5826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建设内容</a:t>
            </a:r>
          </a:p>
        </p:txBody>
      </p:sp>
      <p:sp>
        <p:nvSpPr>
          <p:cNvPr id="13" name="Rectangle 4"/>
          <p:cNvSpPr/>
          <p:nvPr/>
        </p:nvSpPr>
        <p:spPr>
          <a:xfrm>
            <a:off x="1992313" y="2678113"/>
            <a:ext cx="947737" cy="582612"/>
          </a:xfrm>
          <a:prstGeom prst="rect">
            <a:avLst/>
          </a:prstGeom>
          <a:solidFill>
            <a:srgbClr val="228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Broadway" panose="04040905080B02020502" pitchFamily="82" charset="0"/>
                <a:ea typeface="微软雅黑" panose="020B0503020204020204" pitchFamily="34" charset="-122"/>
              </a:rPr>
              <a:t>02</a:t>
            </a:r>
            <a:endParaRPr lang="en-US" sz="2000" b="1" dirty="0"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14" name="矩形 9"/>
          <p:cNvSpPr>
            <a:spLocks noChangeArrowheads="1"/>
          </p:cNvSpPr>
          <p:nvPr/>
        </p:nvSpPr>
        <p:spPr bwMode="auto">
          <a:xfrm>
            <a:off x="3048000" y="3440113"/>
            <a:ext cx="7008813" cy="582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案例分享</a:t>
            </a:r>
          </a:p>
        </p:txBody>
      </p:sp>
      <p:sp>
        <p:nvSpPr>
          <p:cNvPr id="15" name="Rectangle 4"/>
          <p:cNvSpPr/>
          <p:nvPr/>
        </p:nvSpPr>
        <p:spPr>
          <a:xfrm>
            <a:off x="1992313" y="3440113"/>
            <a:ext cx="947737" cy="582612"/>
          </a:xfrm>
          <a:prstGeom prst="rect">
            <a:avLst/>
          </a:prstGeom>
          <a:solidFill>
            <a:srgbClr val="228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Broadway" panose="04040905080B02020502" pitchFamily="82" charset="0"/>
                <a:ea typeface="微软雅黑" panose="020B0503020204020204" pitchFamily="34" charset="-122"/>
              </a:rPr>
              <a:t>03</a:t>
            </a:r>
            <a:endParaRPr lang="en-US" sz="2000" b="1" dirty="0"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18" name="文本框 13"/>
          <p:cNvSpPr txBox="1">
            <a:spLocks noChangeArrowheads="1"/>
          </p:cNvSpPr>
          <p:nvPr/>
        </p:nvSpPr>
        <p:spPr bwMode="auto">
          <a:xfrm>
            <a:off x="396875" y="341313"/>
            <a:ext cx="2508250" cy="768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265" b="1" dirty="0">
                <a:solidFill>
                  <a:srgbClr val="2E8DC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265" b="1" dirty="0">
              <a:solidFill>
                <a:srgbClr val="2E8DC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 autoUpdateAnimBg="0"/>
      <p:bldP spid="12" grpId="0" bldLvl="0" animBg="1" autoUpdateAnimBg="0"/>
      <p:bldP spid="14" grpId="0" bldLvl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36638"/>
            <a:ext cx="8115300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3" name="组合 13"/>
          <p:cNvGrpSpPr/>
          <p:nvPr/>
        </p:nvGrpSpPr>
        <p:grpSpPr bwMode="auto">
          <a:xfrm>
            <a:off x="8667750" y="1116013"/>
            <a:ext cx="3048000" cy="5400675"/>
            <a:chOff x="6500826" y="928674"/>
            <a:chExt cx="3214710" cy="5322011"/>
          </a:xfrm>
        </p:grpSpPr>
        <p:grpSp>
          <p:nvGrpSpPr>
            <p:cNvPr id="15365" name="组合 2"/>
            <p:cNvGrpSpPr/>
            <p:nvPr/>
          </p:nvGrpSpPr>
          <p:grpSpPr bwMode="auto">
            <a:xfrm>
              <a:off x="6500826" y="928674"/>
              <a:ext cx="3214710" cy="5236708"/>
              <a:chOff x="10069647" y="1230162"/>
              <a:chExt cx="3214710" cy="5447098"/>
            </a:xfrm>
          </p:grpSpPr>
          <p:pic>
            <p:nvPicPr>
              <p:cNvPr id="15367" name="Picture 3" descr="C:\Documents and Settings\Administrator.BCB1FC76271F449\桌面\模块\bf5.png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069647" y="1587352"/>
                <a:ext cx="3214710" cy="50899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68" name="Picture 2" descr="E:\用友\2011\王曼曼\2011-4-21 王曼曼NC PPT美化\模块\12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069647" y="1230162"/>
                <a:ext cx="3214710" cy="403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369" name="矩形 5"/>
              <p:cNvSpPr>
                <a:spLocks noChangeArrowheads="1"/>
              </p:cNvSpPr>
              <p:nvPr/>
            </p:nvSpPr>
            <p:spPr bwMode="auto">
              <a:xfrm>
                <a:off x="10855465" y="1258681"/>
                <a:ext cx="1628462" cy="3942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marL="379730" indent="-379730">
                  <a:spcBef>
                    <a:spcPct val="20000"/>
                  </a:spcBef>
                  <a:buClr>
                    <a:srgbClr val="FF0000"/>
                  </a:buClr>
                  <a:buFontTx/>
                  <a:buBlip>
                    <a:blip r:embed="rId5"/>
                  </a:buBlip>
                </a:pPr>
                <a:r>
                  <a:rPr kumimoji="1" lang="zh-CN" altLang="en-US" sz="19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三张网络</a:t>
                </a:r>
              </a:p>
            </p:txBody>
          </p:sp>
          <p:sp>
            <p:nvSpPr>
              <p:cNvPr id="15370" name="矩形 6"/>
              <p:cNvSpPr>
                <a:spLocks noChangeArrowheads="1"/>
              </p:cNvSpPr>
              <p:nvPr/>
            </p:nvSpPr>
            <p:spPr bwMode="auto">
              <a:xfrm>
                <a:off x="10212523" y="1710010"/>
                <a:ext cx="3071834" cy="1331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marL="719455" lvl="1" indent="-365125">
                  <a:lnSpc>
                    <a:spcPct val="150000"/>
                  </a:lnSpc>
                  <a:spcBef>
                    <a:spcPct val="20000"/>
                  </a:spcBef>
                  <a:buClr>
                    <a:srgbClr val="FF0000"/>
                  </a:buClr>
                  <a:buFontTx/>
                  <a:buBlip>
                    <a:blip r:embed="rId6"/>
                  </a:buBlip>
                </a:pPr>
                <a:r>
                  <a:rPr kumimoji="1" lang="zh-CN" altLang="en-US" sz="16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公共安全视频专网</a:t>
                </a:r>
              </a:p>
              <a:p>
                <a:pPr marL="719455" lvl="1" indent="-365125">
                  <a:lnSpc>
                    <a:spcPct val="150000"/>
                  </a:lnSpc>
                  <a:spcBef>
                    <a:spcPct val="20000"/>
                  </a:spcBef>
                  <a:buClr>
                    <a:srgbClr val="FF0000"/>
                  </a:buClr>
                  <a:buFontTx/>
                  <a:buBlip>
                    <a:blip r:embed="rId6"/>
                  </a:buBlip>
                </a:pPr>
                <a:r>
                  <a:rPr kumimoji="1" lang="zh-CN" altLang="en-US" sz="16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电子政务外网</a:t>
                </a:r>
              </a:p>
              <a:p>
                <a:pPr marL="719455" lvl="1" indent="-365125">
                  <a:lnSpc>
                    <a:spcPct val="150000"/>
                  </a:lnSpc>
                  <a:spcBef>
                    <a:spcPct val="20000"/>
                  </a:spcBef>
                  <a:buClr>
                    <a:srgbClr val="FF0000"/>
                  </a:buClr>
                  <a:buFontTx/>
                  <a:buBlip>
                    <a:blip r:embed="rId6"/>
                  </a:buBlip>
                </a:pPr>
                <a:r>
                  <a:rPr kumimoji="1" lang="zh-CN" altLang="en-US" sz="16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运营商专网（互联网）</a:t>
                </a:r>
              </a:p>
            </p:txBody>
          </p:sp>
          <p:pic>
            <p:nvPicPr>
              <p:cNvPr id="15371" name="Picture 2" descr="E:\用友\2011\王曼曼\2011-4-21 王曼曼NC PPT美化\模块\12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069647" y="3139636"/>
                <a:ext cx="3214710" cy="403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372" name="矩形 8"/>
              <p:cNvSpPr>
                <a:spLocks noChangeArrowheads="1"/>
              </p:cNvSpPr>
              <p:nvPr/>
            </p:nvSpPr>
            <p:spPr bwMode="auto">
              <a:xfrm>
                <a:off x="10814367" y="3116717"/>
                <a:ext cx="1628462" cy="3942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marL="379730" indent="-379730">
                  <a:spcBef>
                    <a:spcPct val="20000"/>
                  </a:spcBef>
                  <a:buClr>
                    <a:srgbClr val="FF0000"/>
                  </a:buClr>
                  <a:buFontTx/>
                  <a:buBlip>
                    <a:blip r:embed="rId5"/>
                  </a:buBlip>
                </a:pPr>
                <a:r>
                  <a:rPr kumimoji="1" lang="zh-CN" altLang="en-US" sz="19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四级平台</a:t>
                </a:r>
              </a:p>
            </p:txBody>
          </p:sp>
          <p:sp>
            <p:nvSpPr>
              <p:cNvPr id="15373" name="矩形 9"/>
              <p:cNvSpPr>
                <a:spLocks noChangeArrowheads="1"/>
              </p:cNvSpPr>
              <p:nvPr/>
            </p:nvSpPr>
            <p:spPr bwMode="auto">
              <a:xfrm>
                <a:off x="10170107" y="3594414"/>
                <a:ext cx="3054704" cy="85165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marL="836930" lvl="1" indent="-484505">
                  <a:lnSpc>
                    <a:spcPct val="150000"/>
                  </a:lnSpc>
                  <a:spcBef>
                    <a:spcPct val="20000"/>
                  </a:spcBef>
                  <a:buClr>
                    <a:srgbClr val="FF0000"/>
                  </a:buClr>
                  <a:buFontTx/>
                  <a:buBlip>
                    <a:blip r:embed="rId6"/>
                  </a:buBlip>
                </a:pPr>
                <a:r>
                  <a:rPr kumimoji="1" lang="zh-CN" altLang="en-US" sz="16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中央级、省级、地市级、区</a:t>
                </a:r>
                <a:r>
                  <a:rPr kumimoji="1" lang="en-US" altLang="zh-CN" sz="16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kumimoji="1" lang="zh-CN" altLang="en-US" sz="16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县级</a:t>
                </a:r>
              </a:p>
            </p:txBody>
          </p:sp>
          <p:pic>
            <p:nvPicPr>
              <p:cNvPr id="15374" name="Picture 2" descr="E:\用友\2011\王曼曼\2011-4-21 王曼曼NC PPT美化\模块\12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069647" y="4492806"/>
                <a:ext cx="3214710" cy="403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375" name="矩形 11"/>
              <p:cNvSpPr>
                <a:spLocks noChangeArrowheads="1"/>
              </p:cNvSpPr>
              <p:nvPr/>
            </p:nvSpPr>
            <p:spPr bwMode="auto">
              <a:xfrm>
                <a:off x="10855465" y="4492806"/>
                <a:ext cx="1628462" cy="3942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marL="379730" indent="-379730">
                  <a:spcBef>
                    <a:spcPct val="20000"/>
                  </a:spcBef>
                  <a:buClr>
                    <a:srgbClr val="FF0000"/>
                  </a:buClr>
                  <a:buFontTx/>
                  <a:buBlip>
                    <a:blip r:embed="rId5"/>
                  </a:buBlip>
                </a:pPr>
                <a:r>
                  <a:rPr kumimoji="1" lang="zh-CN" altLang="en-US" sz="19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五个中心</a:t>
                </a:r>
              </a:p>
            </p:txBody>
          </p:sp>
        </p:grpSp>
        <p:sp>
          <p:nvSpPr>
            <p:cNvPr id="15366" name="矩形 12"/>
            <p:cNvSpPr>
              <a:spLocks noChangeArrowheads="1"/>
            </p:cNvSpPr>
            <p:nvPr/>
          </p:nvSpPr>
          <p:spPr bwMode="auto">
            <a:xfrm>
              <a:off x="6523121" y="4510055"/>
              <a:ext cx="3192415" cy="17406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836930" lvl="1" indent="-484505">
                <a:spcBef>
                  <a:spcPct val="20000"/>
                </a:spcBef>
                <a:buClr>
                  <a:srgbClr val="FF0000"/>
                </a:buClr>
                <a:buFontTx/>
                <a:buBlip>
                  <a:blip r:embed="rId6"/>
                </a:buBlip>
              </a:pPr>
              <a:r>
                <a:rPr lang="zh-CN" altLang="zh-CN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省（自治区、直辖市）</a:t>
              </a:r>
              <a:endPara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836930" lvl="1" indent="-484505">
                <a:spcBef>
                  <a:spcPct val="20000"/>
                </a:spcBef>
                <a:buClr>
                  <a:srgbClr val="FF0000"/>
                </a:buClr>
                <a:buFontTx/>
                <a:buBlip>
                  <a:blip r:embed="rId6"/>
                </a:buBlip>
              </a:pPr>
              <a:r>
                <a:rPr lang="zh-CN" altLang="zh-CN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市（地、州、盟）</a:t>
              </a:r>
              <a:endPara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836930" lvl="1" indent="-484505">
                <a:spcBef>
                  <a:spcPct val="20000"/>
                </a:spcBef>
                <a:buClr>
                  <a:srgbClr val="FF0000"/>
                </a:buClr>
                <a:buFontTx/>
                <a:buBlip>
                  <a:blip r:embed="rId6"/>
                </a:buBlip>
              </a:pPr>
              <a:r>
                <a:rPr lang="zh-CN" altLang="zh-CN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县（市、区、旗）</a:t>
              </a:r>
              <a:endPara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836930" lvl="1" indent="-484505">
                <a:spcBef>
                  <a:spcPct val="20000"/>
                </a:spcBef>
                <a:buClr>
                  <a:srgbClr val="FF0000"/>
                </a:buClr>
                <a:buFontTx/>
                <a:buBlip>
                  <a:blip r:embed="rId6"/>
                </a:buBlip>
              </a:pPr>
              <a:r>
                <a:rPr lang="zh-CN" altLang="zh-CN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乡镇（街道）</a:t>
              </a:r>
              <a:endPara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836930" lvl="1" indent="-484505">
                <a:spcBef>
                  <a:spcPct val="20000"/>
                </a:spcBef>
                <a:buClr>
                  <a:srgbClr val="FF0000"/>
                </a:buClr>
                <a:buFontTx/>
                <a:buBlip>
                  <a:blip r:embed="rId6"/>
                </a:buBlip>
              </a:pPr>
              <a:r>
                <a:rPr lang="zh-CN" altLang="zh-CN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村（社区</a:t>
              </a:r>
              <a:r>
                <a:rPr lang="zh-CN" altLang="zh-CN" sz="1600">
                  <a:latin typeface="Calibri" panose="020F0502020204030204" pitchFamily="34" charset="0"/>
                </a:rPr>
                <a:t>）</a:t>
              </a:r>
              <a:endParaRPr lang="zh-CN" altLang="en-US" sz="1600">
                <a:latin typeface="Calibri" panose="020F0502020204030204" pitchFamily="34" charset="0"/>
              </a:endParaRPr>
            </a:p>
          </p:txBody>
        </p:sp>
      </p:grpSp>
      <p:sp>
        <p:nvSpPr>
          <p:cNvPr id="15364" name="标题 1"/>
          <p:cNvSpPr txBox="1"/>
          <p:nvPr/>
        </p:nvSpPr>
        <p:spPr bwMode="auto">
          <a:xfrm>
            <a:off x="323850" y="192088"/>
            <a:ext cx="9804400" cy="698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/>
          <a:lstStyle/>
          <a:p>
            <a:pPr>
              <a:lnSpc>
                <a:spcPct val="90000"/>
              </a:lnSpc>
            </a:pPr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整体规划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6"/>
          <p:cNvSpPr>
            <a:spLocks noEditPoints="1"/>
          </p:cNvSpPr>
          <p:nvPr/>
        </p:nvSpPr>
        <p:spPr bwMode="auto">
          <a:xfrm>
            <a:off x="7531100" y="941388"/>
            <a:ext cx="4660900" cy="2570162"/>
          </a:xfrm>
          <a:custGeom>
            <a:avLst/>
            <a:gdLst>
              <a:gd name="T0" fmla="*/ 3771384 w 1158"/>
              <a:gd name="T1" fmla="*/ 0 h 637"/>
              <a:gd name="T2" fmla="*/ 3123366 w 1158"/>
              <a:gd name="T3" fmla="*/ 2440546 h 637"/>
              <a:gd name="T4" fmla="*/ 1050514 w 1158"/>
              <a:gd name="T5" fmla="*/ 2440546 h 637"/>
              <a:gd name="T6" fmla="*/ 740592 w 1158"/>
              <a:gd name="T7" fmla="*/ 2440546 h 637"/>
              <a:gd name="T8" fmla="*/ 434695 w 1158"/>
              <a:gd name="T9" fmla="*/ 2133965 h 637"/>
              <a:gd name="T10" fmla="*/ 430670 w 1158"/>
              <a:gd name="T11" fmla="*/ 2133965 h 637"/>
              <a:gd name="T12" fmla="*/ 430670 w 1158"/>
              <a:gd name="T13" fmla="*/ 1827384 h 637"/>
              <a:gd name="T14" fmla="*/ 430670 w 1158"/>
              <a:gd name="T15" fmla="*/ 1202120 h 637"/>
              <a:gd name="T16" fmla="*/ 736567 w 1158"/>
              <a:gd name="T17" fmla="*/ 839064 h 637"/>
              <a:gd name="T18" fmla="*/ 370296 w 1158"/>
              <a:gd name="T19" fmla="*/ 467939 h 637"/>
              <a:gd name="T20" fmla="*/ 0 w 1158"/>
              <a:gd name="T21" fmla="*/ 839064 h 637"/>
              <a:gd name="T22" fmla="*/ 305897 w 1158"/>
              <a:gd name="T23" fmla="*/ 1202120 h 637"/>
              <a:gd name="T24" fmla="*/ 305897 w 1158"/>
              <a:gd name="T25" fmla="*/ 2133965 h 637"/>
              <a:gd name="T26" fmla="*/ 305897 w 1158"/>
              <a:gd name="T27" fmla="*/ 2133965 h 637"/>
              <a:gd name="T28" fmla="*/ 740592 w 1158"/>
              <a:gd name="T29" fmla="*/ 2569633 h 637"/>
              <a:gd name="T30" fmla="*/ 772792 w 1158"/>
              <a:gd name="T31" fmla="*/ 2565599 h 637"/>
              <a:gd name="T32" fmla="*/ 3123366 w 1158"/>
              <a:gd name="T33" fmla="*/ 2565599 h 637"/>
              <a:gd name="T34" fmla="*/ 3771384 w 1158"/>
              <a:gd name="T35" fmla="*/ 750317 h 637"/>
              <a:gd name="T36" fmla="*/ 4660900 w 1158"/>
              <a:gd name="T37" fmla="*/ 750317 h 637"/>
              <a:gd name="T38" fmla="*/ 4660900 w 1158"/>
              <a:gd name="T39" fmla="*/ 0 h 637"/>
              <a:gd name="T40" fmla="*/ 3771384 w 1158"/>
              <a:gd name="T41" fmla="*/ 0 h 637"/>
              <a:gd name="T42" fmla="*/ 128799 w 1158"/>
              <a:gd name="T43" fmla="*/ 839064 h 637"/>
              <a:gd name="T44" fmla="*/ 370296 w 1158"/>
              <a:gd name="T45" fmla="*/ 597026 h 637"/>
              <a:gd name="T46" fmla="*/ 611793 w 1158"/>
              <a:gd name="T47" fmla="*/ 839064 h 637"/>
              <a:gd name="T48" fmla="*/ 370296 w 1158"/>
              <a:gd name="T49" fmla="*/ 1081102 h 637"/>
              <a:gd name="T50" fmla="*/ 128799 w 1158"/>
              <a:gd name="T51" fmla="*/ 839064 h 6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158"/>
              <a:gd name="T79" fmla="*/ 0 h 637"/>
              <a:gd name="T80" fmla="*/ 1158 w 1158"/>
              <a:gd name="T81" fmla="*/ 637 h 6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158" h="637">
                <a:moveTo>
                  <a:pt x="937" y="0"/>
                </a:moveTo>
                <a:cubicBezTo>
                  <a:pt x="776" y="605"/>
                  <a:pt x="776" y="605"/>
                  <a:pt x="776" y="605"/>
                </a:cubicBezTo>
                <a:cubicBezTo>
                  <a:pt x="261" y="605"/>
                  <a:pt x="261" y="605"/>
                  <a:pt x="261" y="605"/>
                </a:cubicBezTo>
                <a:cubicBezTo>
                  <a:pt x="184" y="605"/>
                  <a:pt x="184" y="605"/>
                  <a:pt x="184" y="605"/>
                </a:cubicBezTo>
                <a:cubicBezTo>
                  <a:pt x="142" y="605"/>
                  <a:pt x="108" y="571"/>
                  <a:pt x="108" y="529"/>
                </a:cubicBezTo>
                <a:cubicBezTo>
                  <a:pt x="107" y="529"/>
                  <a:pt x="107" y="529"/>
                  <a:pt x="107" y="529"/>
                </a:cubicBezTo>
                <a:cubicBezTo>
                  <a:pt x="107" y="453"/>
                  <a:pt x="107" y="453"/>
                  <a:pt x="107" y="453"/>
                </a:cubicBezTo>
                <a:cubicBezTo>
                  <a:pt x="107" y="298"/>
                  <a:pt x="107" y="298"/>
                  <a:pt x="107" y="298"/>
                </a:cubicBezTo>
                <a:cubicBezTo>
                  <a:pt x="150" y="290"/>
                  <a:pt x="183" y="253"/>
                  <a:pt x="183" y="208"/>
                </a:cubicBezTo>
                <a:cubicBezTo>
                  <a:pt x="183" y="157"/>
                  <a:pt x="142" y="116"/>
                  <a:pt x="92" y="116"/>
                </a:cubicBezTo>
                <a:cubicBezTo>
                  <a:pt x="41" y="116"/>
                  <a:pt x="0" y="157"/>
                  <a:pt x="0" y="208"/>
                </a:cubicBezTo>
                <a:cubicBezTo>
                  <a:pt x="0" y="253"/>
                  <a:pt x="33" y="290"/>
                  <a:pt x="76" y="298"/>
                </a:cubicBezTo>
                <a:cubicBezTo>
                  <a:pt x="76" y="529"/>
                  <a:pt x="76" y="529"/>
                  <a:pt x="76" y="529"/>
                </a:cubicBezTo>
                <a:cubicBezTo>
                  <a:pt x="76" y="529"/>
                  <a:pt x="76" y="529"/>
                  <a:pt x="76" y="529"/>
                </a:cubicBezTo>
                <a:cubicBezTo>
                  <a:pt x="76" y="588"/>
                  <a:pt x="125" y="637"/>
                  <a:pt x="184" y="637"/>
                </a:cubicBezTo>
                <a:cubicBezTo>
                  <a:pt x="187" y="637"/>
                  <a:pt x="190" y="637"/>
                  <a:pt x="192" y="636"/>
                </a:cubicBezTo>
                <a:cubicBezTo>
                  <a:pt x="776" y="636"/>
                  <a:pt x="776" y="636"/>
                  <a:pt x="776" y="636"/>
                </a:cubicBezTo>
                <a:cubicBezTo>
                  <a:pt x="937" y="186"/>
                  <a:pt x="937" y="186"/>
                  <a:pt x="937" y="186"/>
                </a:cubicBezTo>
                <a:cubicBezTo>
                  <a:pt x="1158" y="186"/>
                  <a:pt x="1158" y="186"/>
                  <a:pt x="1158" y="186"/>
                </a:cubicBezTo>
                <a:cubicBezTo>
                  <a:pt x="1158" y="0"/>
                  <a:pt x="1158" y="0"/>
                  <a:pt x="1158" y="0"/>
                </a:cubicBezTo>
                <a:lnTo>
                  <a:pt x="937" y="0"/>
                </a:lnTo>
                <a:close/>
                <a:moveTo>
                  <a:pt x="32" y="208"/>
                </a:moveTo>
                <a:cubicBezTo>
                  <a:pt x="32" y="175"/>
                  <a:pt x="59" y="148"/>
                  <a:pt x="92" y="148"/>
                </a:cubicBezTo>
                <a:cubicBezTo>
                  <a:pt x="125" y="148"/>
                  <a:pt x="152" y="175"/>
                  <a:pt x="152" y="208"/>
                </a:cubicBezTo>
                <a:cubicBezTo>
                  <a:pt x="152" y="241"/>
                  <a:pt x="125" y="268"/>
                  <a:pt x="92" y="268"/>
                </a:cubicBezTo>
                <a:cubicBezTo>
                  <a:pt x="59" y="268"/>
                  <a:pt x="32" y="241"/>
                  <a:pt x="32" y="208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miter lim="800000"/>
          </a:ln>
        </p:spPr>
        <p:txBody>
          <a:bodyPr lIns="121917" tIns="60958" rIns="121917" bIns="60958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Freeform 7"/>
          <p:cNvSpPr>
            <a:spLocks noEditPoints="1"/>
          </p:cNvSpPr>
          <p:nvPr/>
        </p:nvSpPr>
        <p:spPr bwMode="auto">
          <a:xfrm>
            <a:off x="4551363" y="1636713"/>
            <a:ext cx="7640637" cy="2097087"/>
          </a:xfrm>
          <a:custGeom>
            <a:avLst/>
            <a:gdLst>
              <a:gd name="T0" fmla="*/ 1678 w 1899"/>
              <a:gd name="T1" fmla="*/ 148 h 520"/>
              <a:gd name="T2" fmla="*/ 1517 w 1899"/>
              <a:gd name="T3" fmla="*/ 489 h 520"/>
              <a:gd name="T4" fmla="*/ 260 w 1899"/>
              <a:gd name="T5" fmla="*/ 489 h 520"/>
              <a:gd name="T6" fmla="*/ 261 w 1899"/>
              <a:gd name="T7" fmla="*/ 489 h 520"/>
              <a:gd name="T8" fmla="*/ 184 w 1899"/>
              <a:gd name="T9" fmla="*/ 489 h 520"/>
              <a:gd name="T10" fmla="*/ 108 w 1899"/>
              <a:gd name="T11" fmla="*/ 412 h 520"/>
              <a:gd name="T12" fmla="*/ 107 w 1899"/>
              <a:gd name="T13" fmla="*/ 412 h 520"/>
              <a:gd name="T14" fmla="*/ 107 w 1899"/>
              <a:gd name="T15" fmla="*/ 336 h 520"/>
              <a:gd name="T16" fmla="*/ 107 w 1899"/>
              <a:gd name="T17" fmla="*/ 336 h 520"/>
              <a:gd name="T18" fmla="*/ 107 w 1899"/>
              <a:gd name="T19" fmla="*/ 181 h 520"/>
              <a:gd name="T20" fmla="*/ 183 w 1899"/>
              <a:gd name="T21" fmla="*/ 91 h 520"/>
              <a:gd name="T22" fmla="*/ 92 w 1899"/>
              <a:gd name="T23" fmla="*/ 0 h 520"/>
              <a:gd name="T24" fmla="*/ 0 w 1899"/>
              <a:gd name="T25" fmla="*/ 91 h 520"/>
              <a:gd name="T26" fmla="*/ 76 w 1899"/>
              <a:gd name="T27" fmla="*/ 181 h 520"/>
              <a:gd name="T28" fmla="*/ 76 w 1899"/>
              <a:gd name="T29" fmla="*/ 412 h 520"/>
              <a:gd name="T30" fmla="*/ 76 w 1899"/>
              <a:gd name="T31" fmla="*/ 412 h 520"/>
              <a:gd name="T32" fmla="*/ 184 w 1899"/>
              <a:gd name="T33" fmla="*/ 520 h 520"/>
              <a:gd name="T34" fmla="*/ 1517 w 1899"/>
              <a:gd name="T35" fmla="*/ 520 h 520"/>
              <a:gd name="T36" fmla="*/ 1678 w 1899"/>
              <a:gd name="T37" fmla="*/ 334 h 520"/>
              <a:gd name="T38" fmla="*/ 1899 w 1899"/>
              <a:gd name="T39" fmla="*/ 334 h 520"/>
              <a:gd name="T40" fmla="*/ 1899 w 1899"/>
              <a:gd name="T41" fmla="*/ 148 h 520"/>
              <a:gd name="T42" fmla="*/ 1678 w 1899"/>
              <a:gd name="T43" fmla="*/ 148 h 520"/>
              <a:gd name="T44" fmla="*/ 32 w 1899"/>
              <a:gd name="T45" fmla="*/ 91 h 520"/>
              <a:gd name="T46" fmla="*/ 92 w 1899"/>
              <a:gd name="T47" fmla="*/ 31 h 520"/>
              <a:gd name="T48" fmla="*/ 152 w 1899"/>
              <a:gd name="T49" fmla="*/ 91 h 520"/>
              <a:gd name="T50" fmla="*/ 92 w 1899"/>
              <a:gd name="T51" fmla="*/ 151 h 520"/>
              <a:gd name="T52" fmla="*/ 32 w 1899"/>
              <a:gd name="T53" fmla="*/ 91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899" h="520">
                <a:moveTo>
                  <a:pt x="1678" y="148"/>
                </a:moveTo>
                <a:cubicBezTo>
                  <a:pt x="1517" y="489"/>
                  <a:pt x="1517" y="489"/>
                  <a:pt x="1517" y="489"/>
                </a:cubicBezTo>
                <a:cubicBezTo>
                  <a:pt x="260" y="489"/>
                  <a:pt x="260" y="489"/>
                  <a:pt x="260" y="489"/>
                </a:cubicBezTo>
                <a:cubicBezTo>
                  <a:pt x="260" y="489"/>
                  <a:pt x="261" y="489"/>
                  <a:pt x="261" y="489"/>
                </a:cubicBezTo>
                <a:cubicBezTo>
                  <a:pt x="184" y="489"/>
                  <a:pt x="184" y="489"/>
                  <a:pt x="184" y="489"/>
                </a:cubicBezTo>
                <a:cubicBezTo>
                  <a:pt x="142" y="489"/>
                  <a:pt x="108" y="455"/>
                  <a:pt x="108" y="412"/>
                </a:cubicBezTo>
                <a:cubicBezTo>
                  <a:pt x="107" y="412"/>
                  <a:pt x="107" y="412"/>
                  <a:pt x="107" y="412"/>
                </a:cubicBezTo>
                <a:cubicBezTo>
                  <a:pt x="107" y="336"/>
                  <a:pt x="107" y="336"/>
                  <a:pt x="107" y="336"/>
                </a:cubicBezTo>
                <a:cubicBezTo>
                  <a:pt x="107" y="336"/>
                  <a:pt x="107" y="336"/>
                  <a:pt x="107" y="336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50" y="174"/>
                  <a:pt x="183" y="136"/>
                  <a:pt x="183" y="91"/>
                </a:cubicBezTo>
                <a:cubicBezTo>
                  <a:pt x="183" y="41"/>
                  <a:pt x="142" y="0"/>
                  <a:pt x="92" y="0"/>
                </a:cubicBezTo>
                <a:cubicBezTo>
                  <a:pt x="41" y="0"/>
                  <a:pt x="0" y="41"/>
                  <a:pt x="0" y="91"/>
                </a:cubicBezTo>
                <a:cubicBezTo>
                  <a:pt x="0" y="136"/>
                  <a:pt x="33" y="174"/>
                  <a:pt x="76" y="181"/>
                </a:cubicBezTo>
                <a:cubicBezTo>
                  <a:pt x="76" y="412"/>
                  <a:pt x="76" y="412"/>
                  <a:pt x="76" y="412"/>
                </a:cubicBezTo>
                <a:cubicBezTo>
                  <a:pt x="76" y="412"/>
                  <a:pt x="76" y="412"/>
                  <a:pt x="76" y="412"/>
                </a:cubicBezTo>
                <a:cubicBezTo>
                  <a:pt x="76" y="472"/>
                  <a:pt x="125" y="520"/>
                  <a:pt x="184" y="520"/>
                </a:cubicBezTo>
                <a:cubicBezTo>
                  <a:pt x="1517" y="520"/>
                  <a:pt x="1517" y="520"/>
                  <a:pt x="1517" y="520"/>
                </a:cubicBezTo>
                <a:cubicBezTo>
                  <a:pt x="1678" y="334"/>
                  <a:pt x="1678" y="334"/>
                  <a:pt x="1678" y="334"/>
                </a:cubicBezTo>
                <a:cubicBezTo>
                  <a:pt x="1899" y="334"/>
                  <a:pt x="1899" y="334"/>
                  <a:pt x="1899" y="334"/>
                </a:cubicBezTo>
                <a:cubicBezTo>
                  <a:pt x="1899" y="148"/>
                  <a:pt x="1899" y="148"/>
                  <a:pt x="1899" y="148"/>
                </a:cubicBezTo>
                <a:lnTo>
                  <a:pt x="1678" y="148"/>
                </a:lnTo>
                <a:close/>
                <a:moveTo>
                  <a:pt x="32" y="91"/>
                </a:moveTo>
                <a:cubicBezTo>
                  <a:pt x="32" y="58"/>
                  <a:pt x="59" y="31"/>
                  <a:pt x="92" y="31"/>
                </a:cubicBezTo>
                <a:cubicBezTo>
                  <a:pt x="125" y="31"/>
                  <a:pt x="152" y="58"/>
                  <a:pt x="152" y="91"/>
                </a:cubicBezTo>
                <a:cubicBezTo>
                  <a:pt x="152" y="125"/>
                  <a:pt x="125" y="151"/>
                  <a:pt x="92" y="151"/>
                </a:cubicBezTo>
                <a:cubicBezTo>
                  <a:pt x="59" y="151"/>
                  <a:pt x="32" y="125"/>
                  <a:pt x="32" y="9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lIns="121917" tIns="60958" rIns="121917" bIns="6095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8" name="Freeform 8"/>
          <p:cNvSpPr>
            <a:spLocks noEditPoints="1"/>
          </p:cNvSpPr>
          <p:nvPr/>
        </p:nvSpPr>
        <p:spPr bwMode="auto">
          <a:xfrm>
            <a:off x="3073400" y="3524250"/>
            <a:ext cx="9118600" cy="749300"/>
          </a:xfrm>
          <a:custGeom>
            <a:avLst/>
            <a:gdLst>
              <a:gd name="T0" fmla="*/ 8229273 w 2266"/>
              <a:gd name="T1" fmla="*/ 0 h 186"/>
              <a:gd name="T2" fmla="*/ 7581394 w 2266"/>
              <a:gd name="T3" fmla="*/ 310194 h 186"/>
              <a:gd name="T4" fmla="*/ 728361 w 2266"/>
              <a:gd name="T5" fmla="*/ 310194 h 186"/>
              <a:gd name="T6" fmla="*/ 366193 w 2266"/>
              <a:gd name="T7" fmla="*/ 8057 h 186"/>
              <a:gd name="T8" fmla="*/ 0 w 2266"/>
              <a:gd name="T9" fmla="*/ 374650 h 186"/>
              <a:gd name="T10" fmla="*/ 366193 w 2266"/>
              <a:gd name="T11" fmla="*/ 741243 h 186"/>
              <a:gd name="T12" fmla="*/ 728361 w 2266"/>
              <a:gd name="T13" fmla="*/ 435077 h 186"/>
              <a:gd name="T14" fmla="*/ 7581394 w 2266"/>
              <a:gd name="T15" fmla="*/ 435077 h 186"/>
              <a:gd name="T16" fmla="*/ 8229273 w 2266"/>
              <a:gd name="T17" fmla="*/ 749300 h 186"/>
              <a:gd name="T18" fmla="*/ 9118600 w 2266"/>
              <a:gd name="T19" fmla="*/ 749300 h 186"/>
              <a:gd name="T20" fmla="*/ 9118600 w 2266"/>
              <a:gd name="T21" fmla="*/ 0 h 186"/>
              <a:gd name="T22" fmla="*/ 8229273 w 2266"/>
              <a:gd name="T23" fmla="*/ 0 h 186"/>
              <a:gd name="T24" fmla="*/ 366193 w 2266"/>
              <a:gd name="T25" fmla="*/ 616360 h 186"/>
              <a:gd name="T26" fmla="*/ 124747 w 2266"/>
              <a:gd name="T27" fmla="*/ 374650 h 186"/>
              <a:gd name="T28" fmla="*/ 366193 w 2266"/>
              <a:gd name="T29" fmla="*/ 132940 h 186"/>
              <a:gd name="T30" fmla="*/ 607638 w 2266"/>
              <a:gd name="T31" fmla="*/ 374650 h 186"/>
              <a:gd name="T32" fmla="*/ 366193 w 2266"/>
              <a:gd name="T33" fmla="*/ 616360 h 18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266"/>
              <a:gd name="T52" fmla="*/ 0 h 186"/>
              <a:gd name="T53" fmla="*/ 2266 w 2266"/>
              <a:gd name="T54" fmla="*/ 186 h 18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266" h="186">
                <a:moveTo>
                  <a:pt x="2045" y="0"/>
                </a:moveTo>
                <a:cubicBezTo>
                  <a:pt x="1884" y="77"/>
                  <a:pt x="1884" y="77"/>
                  <a:pt x="1884" y="77"/>
                </a:cubicBezTo>
                <a:cubicBezTo>
                  <a:pt x="181" y="77"/>
                  <a:pt x="181" y="77"/>
                  <a:pt x="181" y="77"/>
                </a:cubicBezTo>
                <a:cubicBezTo>
                  <a:pt x="174" y="34"/>
                  <a:pt x="136" y="2"/>
                  <a:pt x="91" y="2"/>
                </a:cubicBezTo>
                <a:cubicBezTo>
                  <a:pt x="41" y="2"/>
                  <a:pt x="0" y="43"/>
                  <a:pt x="0" y="93"/>
                </a:cubicBezTo>
                <a:cubicBezTo>
                  <a:pt x="0" y="143"/>
                  <a:pt x="41" y="184"/>
                  <a:pt x="91" y="184"/>
                </a:cubicBezTo>
                <a:cubicBezTo>
                  <a:pt x="136" y="184"/>
                  <a:pt x="174" y="152"/>
                  <a:pt x="181" y="108"/>
                </a:cubicBezTo>
                <a:cubicBezTo>
                  <a:pt x="1884" y="108"/>
                  <a:pt x="1884" y="108"/>
                  <a:pt x="1884" y="108"/>
                </a:cubicBezTo>
                <a:cubicBezTo>
                  <a:pt x="2045" y="186"/>
                  <a:pt x="2045" y="186"/>
                  <a:pt x="2045" y="186"/>
                </a:cubicBezTo>
                <a:cubicBezTo>
                  <a:pt x="2266" y="186"/>
                  <a:pt x="2266" y="186"/>
                  <a:pt x="2266" y="186"/>
                </a:cubicBezTo>
                <a:cubicBezTo>
                  <a:pt x="2266" y="0"/>
                  <a:pt x="2266" y="0"/>
                  <a:pt x="2266" y="0"/>
                </a:cubicBezTo>
                <a:lnTo>
                  <a:pt x="2045" y="0"/>
                </a:lnTo>
                <a:close/>
                <a:moveTo>
                  <a:pt x="91" y="153"/>
                </a:moveTo>
                <a:cubicBezTo>
                  <a:pt x="58" y="153"/>
                  <a:pt x="31" y="126"/>
                  <a:pt x="31" y="93"/>
                </a:cubicBezTo>
                <a:cubicBezTo>
                  <a:pt x="31" y="60"/>
                  <a:pt x="58" y="33"/>
                  <a:pt x="91" y="33"/>
                </a:cubicBezTo>
                <a:cubicBezTo>
                  <a:pt x="124" y="33"/>
                  <a:pt x="151" y="60"/>
                  <a:pt x="151" y="93"/>
                </a:cubicBezTo>
                <a:cubicBezTo>
                  <a:pt x="151" y="126"/>
                  <a:pt x="124" y="153"/>
                  <a:pt x="91" y="153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miter lim="800000"/>
          </a:ln>
        </p:spPr>
        <p:txBody>
          <a:bodyPr lIns="121917" tIns="60958" rIns="121917" bIns="60958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9" name="Freeform 9"/>
          <p:cNvSpPr>
            <a:spLocks noEditPoints="1"/>
          </p:cNvSpPr>
          <p:nvPr/>
        </p:nvSpPr>
        <p:spPr bwMode="auto">
          <a:xfrm>
            <a:off x="4551363" y="4059238"/>
            <a:ext cx="7640637" cy="2098675"/>
          </a:xfrm>
          <a:custGeom>
            <a:avLst/>
            <a:gdLst>
              <a:gd name="T0" fmla="*/ 6751911 w 1899"/>
              <a:gd name="T1" fmla="*/ 754335 h 520"/>
              <a:gd name="T2" fmla="*/ 6104082 w 1899"/>
              <a:gd name="T3" fmla="*/ 0 h 520"/>
              <a:gd name="T4" fmla="*/ 740376 w 1899"/>
              <a:gd name="T5" fmla="*/ 0 h 520"/>
              <a:gd name="T6" fmla="*/ 305808 w 1899"/>
              <a:gd name="T7" fmla="*/ 435659 h 520"/>
              <a:gd name="T8" fmla="*/ 305808 w 1899"/>
              <a:gd name="T9" fmla="*/ 435659 h 520"/>
              <a:gd name="T10" fmla="*/ 305808 w 1899"/>
              <a:gd name="T11" fmla="*/ 1367485 h 520"/>
              <a:gd name="T12" fmla="*/ 0 w 1899"/>
              <a:gd name="T13" fmla="*/ 1730534 h 520"/>
              <a:gd name="T14" fmla="*/ 370188 w 1899"/>
              <a:gd name="T15" fmla="*/ 2097617 h 520"/>
              <a:gd name="T16" fmla="*/ 736353 w 1899"/>
              <a:gd name="T17" fmla="*/ 1730534 h 520"/>
              <a:gd name="T18" fmla="*/ 430545 w 1899"/>
              <a:gd name="T19" fmla="*/ 1367485 h 520"/>
              <a:gd name="T20" fmla="*/ 430545 w 1899"/>
              <a:gd name="T21" fmla="*/ 742234 h 520"/>
              <a:gd name="T22" fmla="*/ 430545 w 1899"/>
              <a:gd name="T23" fmla="*/ 742234 h 520"/>
              <a:gd name="T24" fmla="*/ 430545 w 1899"/>
              <a:gd name="T25" fmla="*/ 435659 h 520"/>
              <a:gd name="T26" fmla="*/ 434569 w 1899"/>
              <a:gd name="T27" fmla="*/ 435659 h 520"/>
              <a:gd name="T28" fmla="*/ 740376 w 1899"/>
              <a:gd name="T29" fmla="*/ 129084 h 520"/>
              <a:gd name="T30" fmla="*/ 1050208 w 1899"/>
              <a:gd name="T31" fmla="*/ 129084 h 520"/>
              <a:gd name="T32" fmla="*/ 1046184 w 1899"/>
              <a:gd name="T33" fmla="*/ 125050 h 520"/>
              <a:gd name="T34" fmla="*/ 6104082 w 1899"/>
              <a:gd name="T35" fmla="*/ 125050 h 520"/>
              <a:gd name="T36" fmla="*/ 6751911 w 1899"/>
              <a:gd name="T37" fmla="*/ 1504637 h 520"/>
              <a:gd name="T38" fmla="*/ 7641167 w 1899"/>
              <a:gd name="T39" fmla="*/ 1504637 h 520"/>
              <a:gd name="T40" fmla="*/ 7641167 w 1899"/>
              <a:gd name="T41" fmla="*/ 754335 h 520"/>
              <a:gd name="T42" fmla="*/ 6751911 w 1899"/>
              <a:gd name="T43" fmla="*/ 754335 h 520"/>
              <a:gd name="T44" fmla="*/ 611615 w 1899"/>
              <a:gd name="T45" fmla="*/ 1730534 h 520"/>
              <a:gd name="T46" fmla="*/ 370188 w 1899"/>
              <a:gd name="T47" fmla="*/ 1972566 h 520"/>
              <a:gd name="T48" fmla="*/ 128761 w 1899"/>
              <a:gd name="T49" fmla="*/ 1730534 h 520"/>
              <a:gd name="T50" fmla="*/ 370188 w 1899"/>
              <a:gd name="T51" fmla="*/ 1488501 h 520"/>
              <a:gd name="T52" fmla="*/ 611615 w 1899"/>
              <a:gd name="T53" fmla="*/ 1730534 h 52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899"/>
              <a:gd name="T82" fmla="*/ 0 h 520"/>
              <a:gd name="T83" fmla="*/ 1899 w 1899"/>
              <a:gd name="T84" fmla="*/ 520 h 52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899" h="520">
                <a:moveTo>
                  <a:pt x="1678" y="187"/>
                </a:moveTo>
                <a:cubicBezTo>
                  <a:pt x="1517" y="0"/>
                  <a:pt x="1517" y="0"/>
                  <a:pt x="1517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25" y="0"/>
                  <a:pt x="76" y="48"/>
                  <a:pt x="76" y="108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76" y="339"/>
                  <a:pt x="76" y="339"/>
                  <a:pt x="76" y="339"/>
                </a:cubicBezTo>
                <a:cubicBezTo>
                  <a:pt x="33" y="347"/>
                  <a:pt x="0" y="384"/>
                  <a:pt x="0" y="429"/>
                </a:cubicBezTo>
                <a:cubicBezTo>
                  <a:pt x="0" y="479"/>
                  <a:pt x="41" y="520"/>
                  <a:pt x="92" y="520"/>
                </a:cubicBezTo>
                <a:cubicBezTo>
                  <a:pt x="142" y="520"/>
                  <a:pt x="183" y="479"/>
                  <a:pt x="183" y="429"/>
                </a:cubicBezTo>
                <a:cubicBezTo>
                  <a:pt x="183" y="384"/>
                  <a:pt x="150" y="347"/>
                  <a:pt x="107" y="339"/>
                </a:cubicBezTo>
                <a:cubicBezTo>
                  <a:pt x="107" y="184"/>
                  <a:pt x="107" y="184"/>
                  <a:pt x="107" y="184"/>
                </a:cubicBezTo>
                <a:cubicBezTo>
                  <a:pt x="107" y="184"/>
                  <a:pt x="107" y="184"/>
                  <a:pt x="107" y="184"/>
                </a:cubicBezTo>
                <a:cubicBezTo>
                  <a:pt x="107" y="108"/>
                  <a:pt x="107" y="108"/>
                  <a:pt x="107" y="108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8" y="66"/>
                  <a:pt x="142" y="32"/>
                  <a:pt x="184" y="32"/>
                </a:cubicBezTo>
                <a:cubicBezTo>
                  <a:pt x="261" y="32"/>
                  <a:pt x="261" y="32"/>
                  <a:pt x="261" y="32"/>
                </a:cubicBezTo>
                <a:cubicBezTo>
                  <a:pt x="261" y="32"/>
                  <a:pt x="260" y="32"/>
                  <a:pt x="260" y="31"/>
                </a:cubicBezTo>
                <a:cubicBezTo>
                  <a:pt x="1517" y="31"/>
                  <a:pt x="1517" y="31"/>
                  <a:pt x="1517" y="31"/>
                </a:cubicBezTo>
                <a:cubicBezTo>
                  <a:pt x="1678" y="373"/>
                  <a:pt x="1678" y="373"/>
                  <a:pt x="1678" y="373"/>
                </a:cubicBezTo>
                <a:cubicBezTo>
                  <a:pt x="1899" y="373"/>
                  <a:pt x="1899" y="373"/>
                  <a:pt x="1899" y="373"/>
                </a:cubicBezTo>
                <a:cubicBezTo>
                  <a:pt x="1899" y="187"/>
                  <a:pt x="1899" y="187"/>
                  <a:pt x="1899" y="187"/>
                </a:cubicBezTo>
                <a:lnTo>
                  <a:pt x="1678" y="187"/>
                </a:lnTo>
                <a:close/>
                <a:moveTo>
                  <a:pt x="152" y="429"/>
                </a:moveTo>
                <a:cubicBezTo>
                  <a:pt x="152" y="462"/>
                  <a:pt x="125" y="489"/>
                  <a:pt x="92" y="489"/>
                </a:cubicBezTo>
                <a:cubicBezTo>
                  <a:pt x="59" y="489"/>
                  <a:pt x="32" y="462"/>
                  <a:pt x="32" y="429"/>
                </a:cubicBezTo>
                <a:cubicBezTo>
                  <a:pt x="32" y="396"/>
                  <a:pt x="59" y="369"/>
                  <a:pt x="92" y="369"/>
                </a:cubicBezTo>
                <a:cubicBezTo>
                  <a:pt x="125" y="369"/>
                  <a:pt x="152" y="396"/>
                  <a:pt x="152" y="429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</a:ln>
        </p:spPr>
        <p:txBody>
          <a:bodyPr lIns="121917" tIns="60958" rIns="121917" bIns="60958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0" name="Freeform 10"/>
          <p:cNvSpPr>
            <a:spLocks noEditPoints="1"/>
          </p:cNvSpPr>
          <p:nvPr/>
        </p:nvSpPr>
        <p:spPr bwMode="auto">
          <a:xfrm>
            <a:off x="7531100" y="4286250"/>
            <a:ext cx="4660900" cy="2570163"/>
          </a:xfrm>
          <a:custGeom>
            <a:avLst/>
            <a:gdLst>
              <a:gd name="T0" fmla="*/ 3771384 w 1158"/>
              <a:gd name="T1" fmla="*/ 1819316 h 637"/>
              <a:gd name="T2" fmla="*/ 3123366 w 1158"/>
              <a:gd name="T3" fmla="*/ 0 h 637"/>
              <a:gd name="T4" fmla="*/ 740592 w 1158"/>
              <a:gd name="T5" fmla="*/ 0 h 637"/>
              <a:gd name="T6" fmla="*/ 305897 w 1158"/>
              <a:gd name="T7" fmla="*/ 435668 h 637"/>
              <a:gd name="T8" fmla="*/ 305897 w 1158"/>
              <a:gd name="T9" fmla="*/ 435668 h 637"/>
              <a:gd name="T10" fmla="*/ 305897 w 1158"/>
              <a:gd name="T11" fmla="*/ 1367513 h 637"/>
              <a:gd name="T12" fmla="*/ 0 w 1158"/>
              <a:gd name="T13" fmla="*/ 1730569 h 637"/>
              <a:gd name="T14" fmla="*/ 370296 w 1158"/>
              <a:gd name="T15" fmla="*/ 2097660 h 637"/>
              <a:gd name="T16" fmla="*/ 736567 w 1158"/>
              <a:gd name="T17" fmla="*/ 1730569 h 637"/>
              <a:gd name="T18" fmla="*/ 430670 w 1158"/>
              <a:gd name="T19" fmla="*/ 1367513 h 637"/>
              <a:gd name="T20" fmla="*/ 430670 w 1158"/>
              <a:gd name="T21" fmla="*/ 742249 h 637"/>
              <a:gd name="T22" fmla="*/ 430670 w 1158"/>
              <a:gd name="T23" fmla="*/ 435668 h 637"/>
              <a:gd name="T24" fmla="*/ 434695 w 1158"/>
              <a:gd name="T25" fmla="*/ 435668 h 637"/>
              <a:gd name="T26" fmla="*/ 740592 w 1158"/>
              <a:gd name="T27" fmla="*/ 129087 h 637"/>
              <a:gd name="T28" fmla="*/ 1050514 w 1158"/>
              <a:gd name="T29" fmla="*/ 129087 h 637"/>
              <a:gd name="T30" fmla="*/ 1046489 w 1158"/>
              <a:gd name="T31" fmla="*/ 125053 h 637"/>
              <a:gd name="T32" fmla="*/ 3123366 w 1158"/>
              <a:gd name="T33" fmla="*/ 125053 h 637"/>
              <a:gd name="T34" fmla="*/ 3771384 w 1158"/>
              <a:gd name="T35" fmla="*/ 2569633 h 637"/>
              <a:gd name="T36" fmla="*/ 4660900 w 1158"/>
              <a:gd name="T37" fmla="*/ 2569633 h 637"/>
              <a:gd name="T38" fmla="*/ 4660900 w 1158"/>
              <a:gd name="T39" fmla="*/ 1819316 h 637"/>
              <a:gd name="T40" fmla="*/ 3771384 w 1158"/>
              <a:gd name="T41" fmla="*/ 1819316 h 637"/>
              <a:gd name="T42" fmla="*/ 611793 w 1158"/>
              <a:gd name="T43" fmla="*/ 1730569 h 637"/>
              <a:gd name="T44" fmla="*/ 370296 w 1158"/>
              <a:gd name="T45" fmla="*/ 1972607 h 637"/>
              <a:gd name="T46" fmla="*/ 128799 w 1158"/>
              <a:gd name="T47" fmla="*/ 1730569 h 637"/>
              <a:gd name="T48" fmla="*/ 370296 w 1158"/>
              <a:gd name="T49" fmla="*/ 1488531 h 637"/>
              <a:gd name="T50" fmla="*/ 611793 w 1158"/>
              <a:gd name="T51" fmla="*/ 1730569 h 6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158"/>
              <a:gd name="T79" fmla="*/ 0 h 637"/>
              <a:gd name="T80" fmla="*/ 1158 w 1158"/>
              <a:gd name="T81" fmla="*/ 637 h 6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158" h="637">
                <a:moveTo>
                  <a:pt x="937" y="451"/>
                </a:moveTo>
                <a:cubicBezTo>
                  <a:pt x="776" y="0"/>
                  <a:pt x="776" y="0"/>
                  <a:pt x="776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25" y="0"/>
                  <a:pt x="76" y="48"/>
                  <a:pt x="76" y="108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76" y="339"/>
                  <a:pt x="76" y="339"/>
                  <a:pt x="76" y="339"/>
                </a:cubicBezTo>
                <a:cubicBezTo>
                  <a:pt x="33" y="347"/>
                  <a:pt x="0" y="384"/>
                  <a:pt x="0" y="429"/>
                </a:cubicBezTo>
                <a:cubicBezTo>
                  <a:pt x="0" y="479"/>
                  <a:pt x="41" y="520"/>
                  <a:pt x="92" y="520"/>
                </a:cubicBezTo>
                <a:cubicBezTo>
                  <a:pt x="142" y="520"/>
                  <a:pt x="183" y="479"/>
                  <a:pt x="183" y="429"/>
                </a:cubicBezTo>
                <a:cubicBezTo>
                  <a:pt x="183" y="384"/>
                  <a:pt x="150" y="347"/>
                  <a:pt x="107" y="339"/>
                </a:cubicBezTo>
                <a:cubicBezTo>
                  <a:pt x="107" y="184"/>
                  <a:pt x="107" y="184"/>
                  <a:pt x="107" y="184"/>
                </a:cubicBezTo>
                <a:cubicBezTo>
                  <a:pt x="107" y="108"/>
                  <a:pt x="107" y="108"/>
                  <a:pt x="107" y="108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8" y="66"/>
                  <a:pt x="142" y="32"/>
                  <a:pt x="184" y="32"/>
                </a:cubicBezTo>
                <a:cubicBezTo>
                  <a:pt x="261" y="32"/>
                  <a:pt x="261" y="32"/>
                  <a:pt x="261" y="32"/>
                </a:cubicBezTo>
                <a:cubicBezTo>
                  <a:pt x="261" y="32"/>
                  <a:pt x="260" y="32"/>
                  <a:pt x="260" y="31"/>
                </a:cubicBezTo>
                <a:cubicBezTo>
                  <a:pt x="776" y="31"/>
                  <a:pt x="776" y="31"/>
                  <a:pt x="776" y="31"/>
                </a:cubicBezTo>
                <a:cubicBezTo>
                  <a:pt x="937" y="637"/>
                  <a:pt x="937" y="637"/>
                  <a:pt x="937" y="637"/>
                </a:cubicBezTo>
                <a:cubicBezTo>
                  <a:pt x="1158" y="637"/>
                  <a:pt x="1158" y="637"/>
                  <a:pt x="1158" y="637"/>
                </a:cubicBezTo>
                <a:cubicBezTo>
                  <a:pt x="1158" y="451"/>
                  <a:pt x="1158" y="451"/>
                  <a:pt x="1158" y="451"/>
                </a:cubicBezTo>
                <a:lnTo>
                  <a:pt x="937" y="451"/>
                </a:lnTo>
                <a:close/>
                <a:moveTo>
                  <a:pt x="152" y="429"/>
                </a:moveTo>
                <a:cubicBezTo>
                  <a:pt x="152" y="462"/>
                  <a:pt x="125" y="489"/>
                  <a:pt x="92" y="489"/>
                </a:cubicBezTo>
                <a:cubicBezTo>
                  <a:pt x="59" y="489"/>
                  <a:pt x="32" y="462"/>
                  <a:pt x="32" y="429"/>
                </a:cubicBezTo>
                <a:cubicBezTo>
                  <a:pt x="32" y="396"/>
                  <a:pt x="59" y="369"/>
                  <a:pt x="92" y="369"/>
                </a:cubicBezTo>
                <a:cubicBezTo>
                  <a:pt x="125" y="369"/>
                  <a:pt x="152" y="396"/>
                  <a:pt x="152" y="429"/>
                </a:cubicBezTo>
                <a:close/>
              </a:path>
            </a:pathLst>
          </a:custGeom>
          <a:solidFill>
            <a:srgbClr val="88714E"/>
          </a:solidFill>
          <a:ln w="9525">
            <a:noFill/>
            <a:miter lim="800000"/>
          </a:ln>
        </p:spPr>
        <p:txBody>
          <a:bodyPr lIns="121917" tIns="60958" rIns="121917" bIns="60958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1" name="Rectangle 11"/>
          <p:cNvSpPr>
            <a:spLocks noChangeArrowheads="1"/>
          </p:cNvSpPr>
          <p:nvPr/>
        </p:nvSpPr>
        <p:spPr bwMode="auto">
          <a:xfrm>
            <a:off x="5422900" y="1431925"/>
            <a:ext cx="2016125" cy="1458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9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视频解析系统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通过视频图像结构化提取人、车、行为等重要特征数据</a:t>
            </a:r>
          </a:p>
        </p:txBody>
      </p:sp>
      <p:sp>
        <p:nvSpPr>
          <p:cNvPr id="16392" name="Text Box 16"/>
          <p:cNvSpPr txBox="1">
            <a:spLocks noChangeArrowheads="1"/>
          </p:cNvSpPr>
          <p:nvPr/>
        </p:nvSpPr>
        <p:spPr bwMode="auto">
          <a:xfrm>
            <a:off x="4706938" y="1754188"/>
            <a:ext cx="38893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r>
              <a:rPr lang="zh-CN" altLang="zh-CN" b="1">
                <a:solidFill>
                  <a:srgbClr val="3F16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16393" name="Text Box 17"/>
          <p:cNvSpPr txBox="1">
            <a:spLocks noChangeArrowheads="1"/>
          </p:cNvSpPr>
          <p:nvPr/>
        </p:nvSpPr>
        <p:spPr bwMode="auto">
          <a:xfrm>
            <a:off x="4706938" y="5538788"/>
            <a:ext cx="38893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r>
              <a:rPr lang="zh-CN" altLang="zh-CN" b="1">
                <a:solidFill>
                  <a:srgbClr val="3F16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16394" name="Text Box 18"/>
          <p:cNvSpPr txBox="1">
            <a:spLocks noChangeArrowheads="1"/>
          </p:cNvSpPr>
          <p:nvPr/>
        </p:nvSpPr>
        <p:spPr bwMode="auto">
          <a:xfrm>
            <a:off x="7696200" y="1536700"/>
            <a:ext cx="388938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r>
              <a:rPr lang="zh-CN" altLang="zh-CN" b="1">
                <a:solidFill>
                  <a:srgbClr val="3F16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6395" name="Text Box 19"/>
          <p:cNvSpPr txBox="1">
            <a:spLocks noChangeArrowheads="1"/>
          </p:cNvSpPr>
          <p:nvPr/>
        </p:nvSpPr>
        <p:spPr bwMode="auto">
          <a:xfrm>
            <a:off x="7696200" y="5776913"/>
            <a:ext cx="388938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r>
              <a:rPr lang="zh-CN" altLang="zh-CN" b="1">
                <a:solidFill>
                  <a:srgbClr val="3F16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</p:txBody>
      </p:sp>
      <p:sp>
        <p:nvSpPr>
          <p:cNvPr id="16396" name="Text Box 20"/>
          <p:cNvSpPr txBox="1">
            <a:spLocks noChangeArrowheads="1"/>
          </p:cNvSpPr>
          <p:nvPr/>
        </p:nvSpPr>
        <p:spPr bwMode="auto">
          <a:xfrm>
            <a:off x="3225800" y="3652838"/>
            <a:ext cx="388938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r>
              <a:rPr lang="zh-CN" altLang="zh-CN" b="1">
                <a:solidFill>
                  <a:srgbClr val="3F16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16397" name="Rectangle 11"/>
          <p:cNvSpPr>
            <a:spLocks noChangeArrowheads="1"/>
          </p:cNvSpPr>
          <p:nvPr/>
        </p:nvSpPr>
        <p:spPr bwMode="auto">
          <a:xfrm>
            <a:off x="8580438" y="1366838"/>
            <a:ext cx="2016125" cy="154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9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大数据分析平台</a:t>
            </a:r>
            <a:endParaRPr lang="en-US" altLang="zh-CN" sz="19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社会治安的监测监控、预警预测、综合研判、辅助决策等</a:t>
            </a:r>
          </a:p>
        </p:txBody>
      </p:sp>
      <p:sp>
        <p:nvSpPr>
          <p:cNvPr id="16398" name="Rectangle 11"/>
          <p:cNvSpPr>
            <a:spLocks noChangeArrowheads="1"/>
          </p:cNvSpPr>
          <p:nvPr/>
        </p:nvSpPr>
        <p:spPr bwMode="auto">
          <a:xfrm>
            <a:off x="915988" y="3171825"/>
            <a:ext cx="2016125" cy="1827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9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综治中心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突发事件的指挥调度、现场视频图像采集、辅助决策、异地会商、应急保障等</a:t>
            </a:r>
          </a:p>
        </p:txBody>
      </p:sp>
      <p:sp>
        <p:nvSpPr>
          <p:cNvPr id="16399" name="Rectangle 11"/>
          <p:cNvSpPr>
            <a:spLocks noChangeArrowheads="1"/>
          </p:cNvSpPr>
          <p:nvPr/>
        </p:nvSpPr>
        <p:spPr bwMode="auto">
          <a:xfrm>
            <a:off x="5422900" y="4826000"/>
            <a:ext cx="2108200" cy="154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9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视频资源共享中心</a:t>
            </a:r>
            <a:endParaRPr lang="en-US" altLang="zh-CN" sz="19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打通部门间视频壁垒，高效运用现有信息资源</a:t>
            </a:r>
          </a:p>
          <a:p>
            <a:pPr>
              <a:lnSpc>
                <a:spcPct val="150000"/>
              </a:lnSpc>
            </a:pP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00" name="Rectangle 11"/>
          <p:cNvSpPr>
            <a:spLocks noChangeArrowheads="1"/>
          </p:cNvSpPr>
          <p:nvPr/>
        </p:nvSpPr>
        <p:spPr bwMode="auto">
          <a:xfrm>
            <a:off x="8383588" y="4852988"/>
            <a:ext cx="2425700" cy="154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9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联动业务协同</a:t>
            </a:r>
            <a:endParaRPr lang="en-US" altLang="zh-CN" sz="19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实现统一采集、事件预处理、事件分类、协同调度、业务流转处置反馈等</a:t>
            </a:r>
          </a:p>
        </p:txBody>
      </p:sp>
      <p:sp>
        <p:nvSpPr>
          <p:cNvPr id="17" name="标题 1"/>
          <p:cNvSpPr txBox="1"/>
          <p:nvPr/>
        </p:nvSpPr>
        <p:spPr>
          <a:xfrm>
            <a:off x="395288" y="246063"/>
            <a:ext cx="10617200" cy="70485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zh-CN" altLang="en-US" sz="426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建设内容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865313" y="1208088"/>
            <a:ext cx="9491662" cy="711200"/>
          </a:xfrm>
          <a:prstGeom prst="roundRect">
            <a:avLst/>
          </a:prstGeom>
          <a:noFill/>
          <a:ln w="28575" cmpd="sng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00" noProof="1"/>
          </a:p>
        </p:txBody>
      </p:sp>
      <p:sp>
        <p:nvSpPr>
          <p:cNvPr id="26627" name="TextBox 37"/>
          <p:cNvSpPr txBox="1">
            <a:spLocks noChangeArrowheads="1"/>
          </p:cNvSpPr>
          <p:nvPr/>
        </p:nvSpPr>
        <p:spPr bwMode="auto">
          <a:xfrm>
            <a:off x="681038" y="1363663"/>
            <a:ext cx="1165225" cy="3540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r>
              <a:rPr lang="zh-CN" altLang="en-US" sz="1500" b="1">
                <a:solidFill>
                  <a:srgbClr val="41B1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诉求渠道</a:t>
            </a:r>
          </a:p>
        </p:txBody>
      </p:sp>
      <p:pic>
        <p:nvPicPr>
          <p:cNvPr id="2662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7713" y="1322388"/>
            <a:ext cx="538162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图片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1625" y="1263650"/>
            <a:ext cx="334963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图片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1713" y="1347788"/>
            <a:ext cx="63182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图片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32175" y="1262063"/>
            <a:ext cx="333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71925" y="1344613"/>
            <a:ext cx="45243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TextBox 37"/>
          <p:cNvSpPr txBox="1">
            <a:spLocks noChangeArrowheads="1"/>
          </p:cNvSpPr>
          <p:nvPr/>
        </p:nvSpPr>
        <p:spPr bwMode="auto">
          <a:xfrm>
            <a:off x="4622800" y="4335463"/>
            <a:ext cx="2643188" cy="352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algn="ctr"/>
            <a:r>
              <a:rPr lang="zh-CN" altLang="en-US" sz="15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业务协同中心</a:t>
            </a:r>
          </a:p>
        </p:txBody>
      </p:sp>
      <p:sp>
        <p:nvSpPr>
          <p:cNvPr id="10" name="圆柱形 2"/>
          <p:cNvSpPr/>
          <p:nvPr/>
        </p:nvSpPr>
        <p:spPr bwMode="auto">
          <a:xfrm>
            <a:off x="5184775" y="5630863"/>
            <a:ext cx="1590675" cy="681037"/>
          </a:xfrm>
          <a:prstGeom prst="can">
            <a:avLst/>
          </a:prstGeom>
          <a:solidFill>
            <a:srgbClr val="F17822"/>
          </a:solidFill>
          <a:ln>
            <a:solidFill>
              <a:srgbClr val="F1782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0224" tIns="62652" rIns="120224" bIns="626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00" b="1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26635" name="图片 147" descr="2014320155538470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75313" y="1263650"/>
            <a:ext cx="4953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6" name="AutoShape 7"/>
          <p:cNvSpPr>
            <a:spLocks noChangeArrowheads="1"/>
          </p:cNvSpPr>
          <p:nvPr/>
        </p:nvSpPr>
        <p:spPr bwMode="auto">
          <a:xfrm>
            <a:off x="11196638" y="2701925"/>
            <a:ext cx="539750" cy="558800"/>
          </a:xfrm>
          <a:prstGeom prst="pentagon">
            <a:avLst/>
          </a:prstGeom>
          <a:solidFill>
            <a:srgbClr val="CC3300">
              <a:alpha val="50195"/>
            </a:srgbClr>
          </a:solidFill>
          <a:ln w="38100">
            <a:solidFill>
              <a:srgbClr val="CC3300"/>
            </a:solidFill>
            <a:miter lim="800000"/>
          </a:ln>
        </p:spPr>
        <p:txBody>
          <a:bodyPr wrap="none" lIns="121917" tIns="60958" rIns="121917" bIns="60958" anchor="ctr"/>
          <a:lstStyle/>
          <a:p>
            <a:endParaRPr lang="zh-CN" altLang="en-US" sz="15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7" name="AutoShape 8"/>
          <p:cNvSpPr>
            <a:spLocks noChangeArrowheads="1"/>
          </p:cNvSpPr>
          <p:nvPr/>
        </p:nvSpPr>
        <p:spPr bwMode="auto">
          <a:xfrm>
            <a:off x="8624888" y="2665413"/>
            <a:ext cx="577850" cy="595312"/>
          </a:xfrm>
          <a:prstGeom prst="pentagon">
            <a:avLst/>
          </a:prstGeom>
          <a:solidFill>
            <a:schemeClr val="folHlink">
              <a:alpha val="50195"/>
            </a:schemeClr>
          </a:solidFill>
          <a:ln w="38100">
            <a:solidFill>
              <a:schemeClr val="folHlink"/>
            </a:solidFill>
            <a:miter lim="800000"/>
          </a:ln>
        </p:spPr>
        <p:txBody>
          <a:bodyPr wrap="none" lIns="121917" tIns="60958" rIns="121917" bIns="60958" anchor="ctr"/>
          <a:lstStyle/>
          <a:p>
            <a:endParaRPr lang="zh-CN" altLang="en-US" sz="15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8" name="AutoShape 10"/>
          <p:cNvSpPr>
            <a:spLocks noChangeArrowheads="1"/>
          </p:cNvSpPr>
          <p:nvPr/>
        </p:nvSpPr>
        <p:spPr bwMode="auto">
          <a:xfrm>
            <a:off x="9293225" y="2714625"/>
            <a:ext cx="530225" cy="546100"/>
          </a:xfrm>
          <a:prstGeom prst="pentagon">
            <a:avLst/>
          </a:prstGeom>
          <a:solidFill>
            <a:schemeClr val="accent1">
              <a:alpha val="50195"/>
            </a:schemeClr>
          </a:solidFill>
          <a:ln w="38100">
            <a:solidFill>
              <a:schemeClr val="accent1"/>
            </a:solidFill>
            <a:miter lim="800000"/>
          </a:ln>
        </p:spPr>
        <p:txBody>
          <a:bodyPr wrap="none" lIns="121917" tIns="60958" rIns="121917" bIns="60958" anchor="ctr"/>
          <a:lstStyle/>
          <a:p>
            <a:endParaRPr lang="zh-CN" altLang="en-US" sz="15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9" name="AutoShape 11"/>
          <p:cNvSpPr>
            <a:spLocks noChangeArrowheads="1"/>
          </p:cNvSpPr>
          <p:nvPr/>
        </p:nvSpPr>
        <p:spPr bwMode="auto">
          <a:xfrm>
            <a:off x="10552113" y="2701925"/>
            <a:ext cx="538162" cy="558800"/>
          </a:xfrm>
          <a:prstGeom prst="pentagon">
            <a:avLst/>
          </a:prstGeom>
          <a:solidFill>
            <a:srgbClr val="339966">
              <a:alpha val="50195"/>
            </a:srgbClr>
          </a:solidFill>
          <a:ln w="38100">
            <a:solidFill>
              <a:srgbClr val="008000"/>
            </a:solidFill>
            <a:miter lim="800000"/>
          </a:ln>
        </p:spPr>
        <p:txBody>
          <a:bodyPr wrap="none" lIns="121917" tIns="60958" rIns="121917" bIns="60958" anchor="ctr"/>
          <a:lstStyle/>
          <a:p>
            <a:endParaRPr lang="zh-CN" altLang="en-US" sz="15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40" name="AutoShape 9"/>
          <p:cNvSpPr>
            <a:spLocks noChangeArrowheads="1"/>
          </p:cNvSpPr>
          <p:nvPr/>
        </p:nvSpPr>
        <p:spPr bwMode="auto">
          <a:xfrm>
            <a:off x="9921875" y="2674938"/>
            <a:ext cx="566738" cy="585787"/>
          </a:xfrm>
          <a:prstGeom prst="pentagon">
            <a:avLst/>
          </a:prstGeom>
          <a:solidFill>
            <a:schemeClr val="accent2">
              <a:alpha val="50195"/>
            </a:schemeClr>
          </a:solidFill>
          <a:ln w="38100">
            <a:solidFill>
              <a:schemeClr val="accent2"/>
            </a:solidFill>
            <a:miter lim="800000"/>
          </a:ln>
        </p:spPr>
        <p:txBody>
          <a:bodyPr wrap="none" lIns="121917" tIns="60958" rIns="121917" bIns="60958" anchor="ctr"/>
          <a:lstStyle/>
          <a:p>
            <a:endParaRPr lang="zh-CN" altLang="en-US" sz="15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641" name="Picture 1" descr="C:\Users\chenzy\Documents\Tencent Files\870158517\Image\C2C\BH32LX{WY1~J$)RM{[NI_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6925" y="3589338"/>
            <a:ext cx="28194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2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35100" y="5537200"/>
            <a:ext cx="142081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3" name="TextBox 37"/>
          <p:cNvSpPr txBox="1">
            <a:spLocks noChangeArrowheads="1"/>
          </p:cNvSpPr>
          <p:nvPr/>
        </p:nvSpPr>
        <p:spPr bwMode="auto">
          <a:xfrm>
            <a:off x="998538" y="6324600"/>
            <a:ext cx="2320925" cy="354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algn="ctr"/>
            <a:r>
              <a:rPr lang="zh-CN" altLang="en-US" sz="15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平安城市天网工程</a:t>
            </a:r>
          </a:p>
        </p:txBody>
      </p:sp>
      <p:sp>
        <p:nvSpPr>
          <p:cNvPr id="26644" name="TextBox 37"/>
          <p:cNvSpPr txBox="1">
            <a:spLocks noChangeArrowheads="1"/>
          </p:cNvSpPr>
          <p:nvPr/>
        </p:nvSpPr>
        <p:spPr bwMode="auto">
          <a:xfrm>
            <a:off x="1084263" y="4383088"/>
            <a:ext cx="2243137" cy="3540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algn="ctr"/>
            <a:r>
              <a:rPr lang="zh-CN" altLang="en-US" sz="15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社会治理研判分析云图</a:t>
            </a:r>
          </a:p>
        </p:txBody>
      </p:sp>
      <p:pic>
        <p:nvPicPr>
          <p:cNvPr id="26645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21563" y="5554663"/>
            <a:ext cx="12604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6" name="TextBox 37"/>
          <p:cNvSpPr txBox="1">
            <a:spLocks noChangeArrowheads="1"/>
          </p:cNvSpPr>
          <p:nvPr/>
        </p:nvSpPr>
        <p:spPr bwMode="auto">
          <a:xfrm>
            <a:off x="7327900" y="6324600"/>
            <a:ext cx="1443038" cy="354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algn="ctr"/>
            <a:r>
              <a:rPr lang="zh-CN" altLang="en-US" sz="15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云计算中心</a:t>
            </a:r>
            <a:endParaRPr lang="en-US" altLang="zh-CN" sz="15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47" name="TextBox 37"/>
          <p:cNvSpPr txBox="1">
            <a:spLocks noChangeArrowheads="1"/>
          </p:cNvSpPr>
          <p:nvPr/>
        </p:nvSpPr>
        <p:spPr bwMode="auto">
          <a:xfrm>
            <a:off x="5249863" y="6315075"/>
            <a:ext cx="1441450" cy="354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algn="ctr">
              <a:spcBef>
                <a:spcPts val="1340"/>
              </a:spcBef>
            </a:pPr>
            <a:r>
              <a:rPr lang="zh-CN" altLang="en-US" sz="15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数据共享中心</a:t>
            </a:r>
          </a:p>
        </p:txBody>
      </p:sp>
      <p:sp>
        <p:nvSpPr>
          <p:cNvPr id="26648" name="TextBox 37"/>
          <p:cNvSpPr txBox="1">
            <a:spLocks noChangeArrowheads="1"/>
          </p:cNvSpPr>
          <p:nvPr/>
        </p:nvSpPr>
        <p:spPr bwMode="auto">
          <a:xfrm>
            <a:off x="3308350" y="6324600"/>
            <a:ext cx="1444625" cy="354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algn="ctr">
              <a:spcBef>
                <a:spcPts val="1340"/>
              </a:spcBef>
            </a:pPr>
            <a:r>
              <a:rPr lang="zh-CN" altLang="en-US" sz="15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GIS天目系统</a:t>
            </a:r>
          </a:p>
        </p:txBody>
      </p:sp>
      <p:pic>
        <p:nvPicPr>
          <p:cNvPr id="26649" name="Picture 5" descr="C:\Users\chenzy\Desktop\untitled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60738" y="5556250"/>
            <a:ext cx="13398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0" name="TextBox 37"/>
          <p:cNvSpPr txBox="1">
            <a:spLocks noChangeArrowheads="1"/>
          </p:cNvSpPr>
          <p:nvPr/>
        </p:nvSpPr>
        <p:spPr bwMode="auto">
          <a:xfrm>
            <a:off x="4046538" y="2586038"/>
            <a:ext cx="3917950" cy="3540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algn="ctr"/>
            <a:r>
              <a:rPr lang="zh-CN" altLang="en-US" sz="15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（统一受理、分流、反馈、考核）</a:t>
            </a:r>
          </a:p>
        </p:txBody>
      </p:sp>
      <p:sp>
        <p:nvSpPr>
          <p:cNvPr id="26651" name="TextBox 37"/>
          <p:cNvSpPr txBox="1">
            <a:spLocks noChangeArrowheads="1"/>
          </p:cNvSpPr>
          <p:nvPr/>
        </p:nvSpPr>
        <p:spPr bwMode="auto">
          <a:xfrm>
            <a:off x="6572250" y="1273175"/>
            <a:ext cx="3829050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r>
              <a:rPr lang="zh-CN" altLang="en-US" sz="1500" b="1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安全隐患  民生服务  矛盾纠纷  便民服务</a:t>
            </a:r>
          </a:p>
          <a:p>
            <a:r>
              <a:rPr lang="zh-CN" altLang="en-US" sz="1500" b="1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审批办证  主动服务  被动受理  探测感知</a:t>
            </a:r>
          </a:p>
        </p:txBody>
      </p:sp>
      <p:sp>
        <p:nvSpPr>
          <p:cNvPr id="26652" name="TextBox 37"/>
          <p:cNvSpPr txBox="1">
            <a:spLocks noChangeArrowheads="1"/>
          </p:cNvSpPr>
          <p:nvPr/>
        </p:nvSpPr>
        <p:spPr bwMode="auto">
          <a:xfrm>
            <a:off x="8950325" y="4675188"/>
            <a:ext cx="2454275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algn="ctr"/>
            <a:r>
              <a:rPr lang="zh-CN" altLang="en-US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职能部门业务系统</a:t>
            </a:r>
          </a:p>
        </p:txBody>
      </p:sp>
      <p:cxnSp>
        <p:nvCxnSpPr>
          <p:cNvPr id="29" name="直接箭头连接符 170"/>
          <p:cNvCxnSpPr/>
          <p:nvPr/>
        </p:nvCxnSpPr>
        <p:spPr>
          <a:xfrm>
            <a:off x="3794125" y="2962275"/>
            <a:ext cx="414338" cy="0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173"/>
          <p:cNvCxnSpPr/>
          <p:nvPr/>
        </p:nvCxnSpPr>
        <p:spPr>
          <a:xfrm flipH="1">
            <a:off x="3800475" y="2698750"/>
            <a:ext cx="414338" cy="0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55" name="AutoShape 7"/>
          <p:cNvSpPr>
            <a:spLocks noChangeArrowheads="1"/>
          </p:cNvSpPr>
          <p:nvPr/>
        </p:nvSpPr>
        <p:spPr bwMode="auto">
          <a:xfrm>
            <a:off x="11017250" y="3567113"/>
            <a:ext cx="539750" cy="558800"/>
          </a:xfrm>
          <a:prstGeom prst="pentagon">
            <a:avLst/>
          </a:prstGeom>
          <a:solidFill>
            <a:srgbClr val="CC3300">
              <a:alpha val="50195"/>
            </a:srgbClr>
          </a:solidFill>
          <a:ln w="38100">
            <a:solidFill>
              <a:srgbClr val="CC3300"/>
            </a:solidFill>
            <a:miter lim="800000"/>
          </a:ln>
        </p:spPr>
        <p:txBody>
          <a:bodyPr wrap="none" lIns="121917" tIns="60958" rIns="121917" bIns="60958" anchor="ctr"/>
          <a:lstStyle/>
          <a:p>
            <a:endParaRPr lang="zh-CN" altLang="en-US" sz="15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56" name="AutoShape 10"/>
          <p:cNvSpPr>
            <a:spLocks noChangeArrowheads="1"/>
          </p:cNvSpPr>
          <p:nvPr/>
        </p:nvSpPr>
        <p:spPr bwMode="auto">
          <a:xfrm>
            <a:off x="8843963" y="3579813"/>
            <a:ext cx="530225" cy="546100"/>
          </a:xfrm>
          <a:prstGeom prst="pentagon">
            <a:avLst/>
          </a:prstGeom>
          <a:solidFill>
            <a:schemeClr val="accent1">
              <a:alpha val="50195"/>
            </a:schemeClr>
          </a:solidFill>
          <a:ln w="38100">
            <a:solidFill>
              <a:srgbClr val="5B9BD5"/>
            </a:solidFill>
            <a:miter lim="800000"/>
          </a:ln>
        </p:spPr>
        <p:txBody>
          <a:bodyPr wrap="none" lIns="121917" tIns="60958" rIns="121917" bIns="60958" anchor="ctr"/>
          <a:lstStyle/>
          <a:p>
            <a:endParaRPr lang="zh-CN" altLang="en-US" sz="15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57" name="AutoShape 11"/>
          <p:cNvSpPr>
            <a:spLocks noChangeArrowheads="1"/>
          </p:cNvSpPr>
          <p:nvPr/>
        </p:nvSpPr>
        <p:spPr bwMode="auto">
          <a:xfrm>
            <a:off x="10301288" y="3567113"/>
            <a:ext cx="539750" cy="558800"/>
          </a:xfrm>
          <a:prstGeom prst="pentagon">
            <a:avLst/>
          </a:prstGeom>
          <a:solidFill>
            <a:srgbClr val="339966">
              <a:alpha val="50195"/>
            </a:srgbClr>
          </a:solidFill>
          <a:ln w="38100">
            <a:solidFill>
              <a:srgbClr val="008000"/>
            </a:solidFill>
            <a:miter lim="800000"/>
          </a:ln>
        </p:spPr>
        <p:txBody>
          <a:bodyPr wrap="none" lIns="121917" tIns="60958" rIns="121917" bIns="60958" anchor="ctr"/>
          <a:lstStyle/>
          <a:p>
            <a:endParaRPr lang="zh-CN" altLang="en-US" sz="15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58" name="AutoShape 9"/>
          <p:cNvSpPr>
            <a:spLocks noChangeArrowheads="1"/>
          </p:cNvSpPr>
          <p:nvPr/>
        </p:nvSpPr>
        <p:spPr bwMode="auto">
          <a:xfrm>
            <a:off x="9531350" y="3540125"/>
            <a:ext cx="568325" cy="585788"/>
          </a:xfrm>
          <a:prstGeom prst="pentagon">
            <a:avLst/>
          </a:prstGeom>
          <a:solidFill>
            <a:schemeClr val="accent2">
              <a:alpha val="50195"/>
            </a:schemeClr>
          </a:solidFill>
          <a:ln w="38100">
            <a:solidFill>
              <a:schemeClr val="accent2"/>
            </a:solidFill>
            <a:miter lim="800000"/>
          </a:ln>
        </p:spPr>
        <p:txBody>
          <a:bodyPr wrap="none" lIns="121917" tIns="60958" rIns="121917" bIns="60958" anchor="ctr"/>
          <a:lstStyle/>
          <a:p>
            <a:endParaRPr lang="zh-CN" altLang="en-US" sz="15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59" name="TextBox 37"/>
          <p:cNvSpPr txBox="1">
            <a:spLocks noChangeArrowheads="1"/>
          </p:cNvSpPr>
          <p:nvPr/>
        </p:nvSpPr>
        <p:spPr bwMode="auto">
          <a:xfrm>
            <a:off x="10391775" y="1401763"/>
            <a:ext cx="1044575" cy="3540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algn="ctr"/>
            <a:r>
              <a:rPr lang="zh-CN" altLang="en-US" sz="1500" b="1">
                <a:solidFill>
                  <a:srgbClr val="41B1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可扩展</a:t>
            </a:r>
          </a:p>
        </p:txBody>
      </p:sp>
      <p:pic>
        <p:nvPicPr>
          <p:cNvPr id="26660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197975" y="5583238"/>
            <a:ext cx="147320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61" name="TextBox 37"/>
          <p:cNvSpPr txBox="1">
            <a:spLocks noChangeArrowheads="1"/>
          </p:cNvSpPr>
          <p:nvPr/>
        </p:nvSpPr>
        <p:spPr bwMode="auto">
          <a:xfrm>
            <a:off x="9213850" y="6324600"/>
            <a:ext cx="1441450" cy="354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algn="ctr"/>
            <a:r>
              <a:rPr lang="zh-CN" altLang="en-US" sz="15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各级综治中心</a:t>
            </a:r>
            <a:endParaRPr lang="en-US" altLang="zh-CN" sz="15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2" name="AutoShape 38"/>
          <p:cNvSpPr>
            <a:spLocks noChangeArrowheads="1"/>
          </p:cNvSpPr>
          <p:nvPr/>
        </p:nvSpPr>
        <p:spPr bwMode="auto">
          <a:xfrm rot="10800000">
            <a:off x="5788025" y="5148263"/>
            <a:ext cx="223838" cy="269875"/>
          </a:xfrm>
          <a:prstGeom prst="downArrow">
            <a:avLst>
              <a:gd name="adj1" fmla="val 42380"/>
              <a:gd name="adj2" fmla="val 56326"/>
            </a:avLst>
          </a:prstGeom>
          <a:solidFill>
            <a:srgbClr val="0070C0"/>
          </a:solidFill>
          <a:ln w="9525">
            <a:noFill/>
            <a:miter lim="800000"/>
          </a:ln>
        </p:spPr>
        <p:txBody>
          <a:bodyPr vert="eaVert" wrap="none" lIns="121917" tIns="60958" rIns="121917" bIns="60958" anchor="ctr"/>
          <a:lstStyle/>
          <a:p>
            <a:pPr algn="ctr"/>
            <a:endParaRPr lang="zh-CN" altLang="en-US" sz="1500">
              <a:ea typeface="黑体" panose="02010609060101010101" pitchFamily="49" charset="-122"/>
            </a:endParaRPr>
          </a:p>
        </p:txBody>
      </p:sp>
      <p:sp>
        <p:nvSpPr>
          <p:cNvPr id="26663" name="TextBox 37"/>
          <p:cNvSpPr txBox="1">
            <a:spLocks noChangeArrowheads="1"/>
          </p:cNvSpPr>
          <p:nvPr/>
        </p:nvSpPr>
        <p:spPr bwMode="auto">
          <a:xfrm>
            <a:off x="5146675" y="5127625"/>
            <a:ext cx="690563" cy="354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algn="ctr"/>
            <a:r>
              <a:rPr lang="zh-CN" altLang="en-US" sz="15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</a:p>
        </p:txBody>
      </p:sp>
      <p:sp>
        <p:nvSpPr>
          <p:cNvPr id="26664" name="TextBox 37"/>
          <p:cNvSpPr txBox="1">
            <a:spLocks noChangeArrowheads="1"/>
          </p:cNvSpPr>
          <p:nvPr/>
        </p:nvSpPr>
        <p:spPr bwMode="auto">
          <a:xfrm>
            <a:off x="6408738" y="5127625"/>
            <a:ext cx="692150" cy="354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algn="ctr"/>
            <a:r>
              <a:rPr lang="zh-CN" altLang="en-US" sz="15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支撑</a:t>
            </a:r>
          </a:p>
        </p:txBody>
      </p:sp>
      <p:cxnSp>
        <p:nvCxnSpPr>
          <p:cNvPr id="41" name="直接箭头连接符 90"/>
          <p:cNvCxnSpPr/>
          <p:nvPr/>
        </p:nvCxnSpPr>
        <p:spPr>
          <a:xfrm>
            <a:off x="3765550" y="4216400"/>
            <a:ext cx="414338" cy="0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91"/>
          <p:cNvCxnSpPr/>
          <p:nvPr/>
        </p:nvCxnSpPr>
        <p:spPr>
          <a:xfrm flipH="1">
            <a:off x="3773488" y="3954463"/>
            <a:ext cx="412750" cy="0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67" name="TextBox 37"/>
          <p:cNvSpPr txBox="1">
            <a:spLocks noChangeArrowheads="1"/>
          </p:cNvSpPr>
          <p:nvPr/>
        </p:nvSpPr>
        <p:spPr bwMode="auto">
          <a:xfrm>
            <a:off x="1985963" y="4703763"/>
            <a:ext cx="46609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algn="ctr"/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社会治理联动业务协同平台</a:t>
            </a:r>
          </a:p>
        </p:txBody>
      </p:sp>
      <p:grpSp>
        <p:nvGrpSpPr>
          <p:cNvPr id="26668" name="Group 222"/>
          <p:cNvGrpSpPr/>
          <p:nvPr/>
        </p:nvGrpSpPr>
        <p:grpSpPr bwMode="auto">
          <a:xfrm>
            <a:off x="5065713" y="3165475"/>
            <a:ext cx="1743075" cy="1068388"/>
            <a:chOff x="2952" y="2867"/>
            <a:chExt cx="1107" cy="709"/>
          </a:xfrm>
        </p:grpSpPr>
        <p:sp>
          <p:nvSpPr>
            <p:cNvPr id="26703" name="Freeform 200"/>
            <p:cNvSpPr>
              <a:spLocks noChangeArrowheads="1"/>
            </p:cNvSpPr>
            <p:nvPr/>
          </p:nvSpPr>
          <p:spPr bwMode="auto">
            <a:xfrm>
              <a:off x="2952" y="2893"/>
              <a:ext cx="1097" cy="683"/>
            </a:xfrm>
            <a:custGeom>
              <a:avLst/>
              <a:gdLst>
                <a:gd name="T0" fmla="*/ 1091 w 1097"/>
                <a:gd name="T1" fmla="*/ 349 h 683"/>
                <a:gd name="T2" fmla="*/ 1073 w 1097"/>
                <a:gd name="T3" fmla="*/ 323 h 683"/>
                <a:gd name="T4" fmla="*/ 1045 w 1097"/>
                <a:gd name="T5" fmla="*/ 301 h 683"/>
                <a:gd name="T6" fmla="*/ 1050 w 1097"/>
                <a:gd name="T7" fmla="*/ 287 h 683"/>
                <a:gd name="T8" fmla="*/ 1052 w 1097"/>
                <a:gd name="T9" fmla="*/ 271 h 683"/>
                <a:gd name="T10" fmla="*/ 1044 w 1097"/>
                <a:gd name="T11" fmla="*/ 233 h 683"/>
                <a:gd name="T12" fmla="*/ 982 w 1097"/>
                <a:gd name="T13" fmla="*/ 167 h 683"/>
                <a:gd name="T14" fmla="*/ 869 w 1097"/>
                <a:gd name="T15" fmla="*/ 130 h 683"/>
                <a:gd name="T16" fmla="*/ 795 w 1097"/>
                <a:gd name="T17" fmla="*/ 71 h 683"/>
                <a:gd name="T18" fmla="*/ 692 w 1097"/>
                <a:gd name="T19" fmla="*/ 14 h 683"/>
                <a:gd name="T20" fmla="*/ 545 w 1097"/>
                <a:gd name="T21" fmla="*/ 0 h 683"/>
                <a:gd name="T22" fmla="*/ 435 w 1097"/>
                <a:gd name="T23" fmla="*/ 21 h 683"/>
                <a:gd name="T24" fmla="*/ 350 w 1097"/>
                <a:gd name="T25" fmla="*/ 64 h 683"/>
                <a:gd name="T26" fmla="*/ 306 w 1097"/>
                <a:gd name="T27" fmla="*/ 101 h 683"/>
                <a:gd name="T28" fmla="*/ 284 w 1097"/>
                <a:gd name="T29" fmla="*/ 101 h 683"/>
                <a:gd name="T30" fmla="*/ 260 w 1097"/>
                <a:gd name="T31" fmla="*/ 101 h 683"/>
                <a:gd name="T32" fmla="*/ 150 w 1097"/>
                <a:gd name="T33" fmla="*/ 121 h 683"/>
                <a:gd name="T34" fmla="*/ 37 w 1097"/>
                <a:gd name="T35" fmla="*/ 184 h 683"/>
                <a:gd name="T36" fmla="*/ 0 w 1097"/>
                <a:gd name="T37" fmla="*/ 272 h 683"/>
                <a:gd name="T38" fmla="*/ 20 w 1097"/>
                <a:gd name="T39" fmla="*/ 321 h 683"/>
                <a:gd name="T40" fmla="*/ 64 w 1097"/>
                <a:gd name="T41" fmla="*/ 361 h 683"/>
                <a:gd name="T42" fmla="*/ 92 w 1097"/>
                <a:gd name="T43" fmla="*/ 391 h 683"/>
                <a:gd name="T44" fmla="*/ 61 w 1097"/>
                <a:gd name="T45" fmla="*/ 423 h 683"/>
                <a:gd name="T46" fmla="*/ 47 w 1097"/>
                <a:gd name="T47" fmla="*/ 459 h 683"/>
                <a:gd name="T48" fmla="*/ 67 w 1097"/>
                <a:gd name="T49" fmla="*/ 516 h 683"/>
                <a:gd name="T50" fmla="*/ 147 w 1097"/>
                <a:gd name="T51" fmla="*/ 561 h 683"/>
                <a:gd name="T52" fmla="*/ 262 w 1097"/>
                <a:gd name="T53" fmla="*/ 574 h 683"/>
                <a:gd name="T54" fmla="*/ 266 w 1097"/>
                <a:gd name="T55" fmla="*/ 574 h 683"/>
                <a:gd name="T56" fmla="*/ 270 w 1097"/>
                <a:gd name="T57" fmla="*/ 572 h 683"/>
                <a:gd name="T58" fmla="*/ 274 w 1097"/>
                <a:gd name="T59" fmla="*/ 574 h 683"/>
                <a:gd name="T60" fmla="*/ 274 w 1097"/>
                <a:gd name="T61" fmla="*/ 578 h 683"/>
                <a:gd name="T62" fmla="*/ 274 w 1097"/>
                <a:gd name="T63" fmla="*/ 581 h 683"/>
                <a:gd name="T64" fmla="*/ 292 w 1097"/>
                <a:gd name="T65" fmla="*/ 625 h 683"/>
                <a:gd name="T66" fmla="*/ 368 w 1097"/>
                <a:gd name="T67" fmla="*/ 669 h 683"/>
                <a:gd name="T68" fmla="*/ 480 w 1097"/>
                <a:gd name="T69" fmla="*/ 680 h 683"/>
                <a:gd name="T70" fmla="*/ 558 w 1097"/>
                <a:gd name="T71" fmla="*/ 666 h 683"/>
                <a:gd name="T72" fmla="*/ 619 w 1097"/>
                <a:gd name="T73" fmla="*/ 636 h 683"/>
                <a:gd name="T74" fmla="*/ 660 w 1097"/>
                <a:gd name="T75" fmla="*/ 613 h 683"/>
                <a:gd name="T76" fmla="*/ 701 w 1097"/>
                <a:gd name="T77" fmla="*/ 621 h 683"/>
                <a:gd name="T78" fmla="*/ 748 w 1097"/>
                <a:gd name="T79" fmla="*/ 624 h 683"/>
                <a:gd name="T80" fmla="*/ 838 w 1097"/>
                <a:gd name="T81" fmla="*/ 609 h 683"/>
                <a:gd name="T82" fmla="*/ 921 w 1097"/>
                <a:gd name="T83" fmla="*/ 562 h 683"/>
                <a:gd name="T84" fmla="*/ 948 w 1097"/>
                <a:gd name="T85" fmla="*/ 498 h 683"/>
                <a:gd name="T86" fmla="*/ 948 w 1097"/>
                <a:gd name="T87" fmla="*/ 495 h 683"/>
                <a:gd name="T88" fmla="*/ 947 w 1097"/>
                <a:gd name="T89" fmla="*/ 491 h 683"/>
                <a:gd name="T90" fmla="*/ 980 w 1097"/>
                <a:gd name="T91" fmla="*/ 481 h 683"/>
                <a:gd name="T92" fmla="*/ 1057 w 1097"/>
                <a:gd name="T93" fmla="*/ 443 h 683"/>
                <a:gd name="T94" fmla="*/ 1094 w 1097"/>
                <a:gd name="T95" fmla="*/ 389 h 68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97"/>
                <a:gd name="T145" fmla="*/ 0 h 683"/>
                <a:gd name="T146" fmla="*/ 1097 w 1097"/>
                <a:gd name="T147" fmla="*/ 683 h 68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97" h="683">
                  <a:moveTo>
                    <a:pt x="1096" y="369"/>
                  </a:moveTo>
                  <a:lnTo>
                    <a:pt x="1094" y="359"/>
                  </a:lnTo>
                  <a:lnTo>
                    <a:pt x="1091" y="349"/>
                  </a:lnTo>
                  <a:lnTo>
                    <a:pt x="1087" y="340"/>
                  </a:lnTo>
                  <a:lnTo>
                    <a:pt x="1081" y="331"/>
                  </a:lnTo>
                  <a:lnTo>
                    <a:pt x="1073" y="323"/>
                  </a:lnTo>
                  <a:lnTo>
                    <a:pt x="1065" y="315"/>
                  </a:lnTo>
                  <a:lnTo>
                    <a:pt x="1055" y="308"/>
                  </a:lnTo>
                  <a:lnTo>
                    <a:pt x="1045" y="301"/>
                  </a:lnTo>
                  <a:lnTo>
                    <a:pt x="1046" y="297"/>
                  </a:lnTo>
                  <a:lnTo>
                    <a:pt x="1049" y="291"/>
                  </a:lnTo>
                  <a:lnTo>
                    <a:pt x="1050" y="287"/>
                  </a:lnTo>
                  <a:lnTo>
                    <a:pt x="1051" y="281"/>
                  </a:lnTo>
                  <a:lnTo>
                    <a:pt x="1051" y="275"/>
                  </a:lnTo>
                  <a:lnTo>
                    <a:pt x="1052" y="271"/>
                  </a:lnTo>
                  <a:lnTo>
                    <a:pt x="1052" y="265"/>
                  </a:lnTo>
                  <a:lnTo>
                    <a:pt x="1051" y="260"/>
                  </a:lnTo>
                  <a:lnTo>
                    <a:pt x="1044" y="233"/>
                  </a:lnTo>
                  <a:lnTo>
                    <a:pt x="1030" y="209"/>
                  </a:lnTo>
                  <a:lnTo>
                    <a:pt x="1009" y="186"/>
                  </a:lnTo>
                  <a:lnTo>
                    <a:pt x="982" y="167"/>
                  </a:lnTo>
                  <a:lnTo>
                    <a:pt x="948" y="152"/>
                  </a:lnTo>
                  <a:lnTo>
                    <a:pt x="911" y="139"/>
                  </a:lnTo>
                  <a:lnTo>
                    <a:pt x="869" y="130"/>
                  </a:lnTo>
                  <a:lnTo>
                    <a:pt x="825" y="125"/>
                  </a:lnTo>
                  <a:lnTo>
                    <a:pt x="815" y="97"/>
                  </a:lnTo>
                  <a:lnTo>
                    <a:pt x="795" y="71"/>
                  </a:lnTo>
                  <a:lnTo>
                    <a:pt x="768" y="48"/>
                  </a:lnTo>
                  <a:lnTo>
                    <a:pt x="734" y="30"/>
                  </a:lnTo>
                  <a:lnTo>
                    <a:pt x="692" y="14"/>
                  </a:lnTo>
                  <a:lnTo>
                    <a:pt x="647" y="4"/>
                  </a:lnTo>
                  <a:lnTo>
                    <a:pt x="598" y="0"/>
                  </a:lnTo>
                  <a:lnTo>
                    <a:pt x="545" y="0"/>
                  </a:lnTo>
                  <a:lnTo>
                    <a:pt x="506" y="4"/>
                  </a:lnTo>
                  <a:lnTo>
                    <a:pt x="470" y="12"/>
                  </a:lnTo>
                  <a:lnTo>
                    <a:pt x="435" y="21"/>
                  </a:lnTo>
                  <a:lnTo>
                    <a:pt x="404" y="33"/>
                  </a:lnTo>
                  <a:lnTo>
                    <a:pt x="376" y="47"/>
                  </a:lnTo>
                  <a:lnTo>
                    <a:pt x="350" y="64"/>
                  </a:lnTo>
                  <a:lnTo>
                    <a:pt x="330" y="82"/>
                  </a:lnTo>
                  <a:lnTo>
                    <a:pt x="314" y="102"/>
                  </a:lnTo>
                  <a:lnTo>
                    <a:pt x="306" y="101"/>
                  </a:lnTo>
                  <a:lnTo>
                    <a:pt x="298" y="101"/>
                  </a:lnTo>
                  <a:lnTo>
                    <a:pt x="290" y="101"/>
                  </a:lnTo>
                  <a:lnTo>
                    <a:pt x="284" y="101"/>
                  </a:lnTo>
                  <a:lnTo>
                    <a:pt x="276" y="101"/>
                  </a:lnTo>
                  <a:lnTo>
                    <a:pt x="268" y="101"/>
                  </a:lnTo>
                  <a:lnTo>
                    <a:pt x="260" y="101"/>
                  </a:lnTo>
                  <a:lnTo>
                    <a:pt x="252" y="102"/>
                  </a:lnTo>
                  <a:lnTo>
                    <a:pt x="199" y="109"/>
                  </a:lnTo>
                  <a:lnTo>
                    <a:pt x="150" y="121"/>
                  </a:lnTo>
                  <a:lnTo>
                    <a:pt x="105" y="137"/>
                  </a:lnTo>
                  <a:lnTo>
                    <a:pt x="67" y="159"/>
                  </a:lnTo>
                  <a:lnTo>
                    <a:pt x="37" y="184"/>
                  </a:lnTo>
                  <a:lnTo>
                    <a:pt x="15" y="211"/>
                  </a:lnTo>
                  <a:lnTo>
                    <a:pt x="2" y="241"/>
                  </a:lnTo>
                  <a:lnTo>
                    <a:pt x="0" y="272"/>
                  </a:lnTo>
                  <a:lnTo>
                    <a:pt x="3" y="289"/>
                  </a:lnTo>
                  <a:lnTo>
                    <a:pt x="10" y="305"/>
                  </a:lnTo>
                  <a:lnTo>
                    <a:pt x="20" y="321"/>
                  </a:lnTo>
                  <a:lnTo>
                    <a:pt x="32" y="335"/>
                  </a:lnTo>
                  <a:lnTo>
                    <a:pt x="47" y="349"/>
                  </a:lnTo>
                  <a:lnTo>
                    <a:pt x="64" y="361"/>
                  </a:lnTo>
                  <a:lnTo>
                    <a:pt x="84" y="372"/>
                  </a:lnTo>
                  <a:lnTo>
                    <a:pt x="106" y="382"/>
                  </a:lnTo>
                  <a:lnTo>
                    <a:pt x="92" y="391"/>
                  </a:lnTo>
                  <a:lnTo>
                    <a:pt x="80" y="401"/>
                  </a:lnTo>
                  <a:lnTo>
                    <a:pt x="70" y="412"/>
                  </a:lnTo>
                  <a:lnTo>
                    <a:pt x="61" y="423"/>
                  </a:lnTo>
                  <a:lnTo>
                    <a:pt x="54" y="435"/>
                  </a:lnTo>
                  <a:lnTo>
                    <a:pt x="50" y="447"/>
                  </a:lnTo>
                  <a:lnTo>
                    <a:pt x="47" y="459"/>
                  </a:lnTo>
                  <a:lnTo>
                    <a:pt x="47" y="472"/>
                  </a:lnTo>
                  <a:lnTo>
                    <a:pt x="54" y="495"/>
                  </a:lnTo>
                  <a:lnTo>
                    <a:pt x="67" y="516"/>
                  </a:lnTo>
                  <a:lnTo>
                    <a:pt x="89" y="535"/>
                  </a:lnTo>
                  <a:lnTo>
                    <a:pt x="115" y="549"/>
                  </a:lnTo>
                  <a:lnTo>
                    <a:pt x="147" y="561"/>
                  </a:lnTo>
                  <a:lnTo>
                    <a:pt x="182" y="570"/>
                  </a:lnTo>
                  <a:lnTo>
                    <a:pt x="221" y="575"/>
                  </a:lnTo>
                  <a:lnTo>
                    <a:pt x="262" y="574"/>
                  </a:lnTo>
                  <a:lnTo>
                    <a:pt x="263" y="574"/>
                  </a:lnTo>
                  <a:lnTo>
                    <a:pt x="265" y="574"/>
                  </a:lnTo>
                  <a:lnTo>
                    <a:pt x="266" y="574"/>
                  </a:lnTo>
                  <a:lnTo>
                    <a:pt x="268" y="574"/>
                  </a:lnTo>
                  <a:lnTo>
                    <a:pt x="269" y="572"/>
                  </a:lnTo>
                  <a:lnTo>
                    <a:pt x="270" y="572"/>
                  </a:lnTo>
                  <a:lnTo>
                    <a:pt x="272" y="572"/>
                  </a:lnTo>
                  <a:lnTo>
                    <a:pt x="274" y="572"/>
                  </a:lnTo>
                  <a:lnTo>
                    <a:pt x="274" y="574"/>
                  </a:lnTo>
                  <a:lnTo>
                    <a:pt x="274" y="575"/>
                  </a:lnTo>
                  <a:lnTo>
                    <a:pt x="274" y="577"/>
                  </a:lnTo>
                  <a:lnTo>
                    <a:pt x="274" y="578"/>
                  </a:lnTo>
                  <a:lnTo>
                    <a:pt x="274" y="579"/>
                  </a:lnTo>
                  <a:lnTo>
                    <a:pt x="274" y="580"/>
                  </a:lnTo>
                  <a:lnTo>
                    <a:pt x="274" y="581"/>
                  </a:lnTo>
                  <a:lnTo>
                    <a:pt x="274" y="582"/>
                  </a:lnTo>
                  <a:lnTo>
                    <a:pt x="279" y="605"/>
                  </a:lnTo>
                  <a:lnTo>
                    <a:pt x="292" y="625"/>
                  </a:lnTo>
                  <a:lnTo>
                    <a:pt x="312" y="643"/>
                  </a:lnTo>
                  <a:lnTo>
                    <a:pt x="338" y="657"/>
                  </a:lnTo>
                  <a:lnTo>
                    <a:pt x="368" y="669"/>
                  </a:lnTo>
                  <a:lnTo>
                    <a:pt x="403" y="677"/>
                  </a:lnTo>
                  <a:lnTo>
                    <a:pt x="439" y="682"/>
                  </a:lnTo>
                  <a:lnTo>
                    <a:pt x="480" y="680"/>
                  </a:lnTo>
                  <a:lnTo>
                    <a:pt x="507" y="678"/>
                  </a:lnTo>
                  <a:lnTo>
                    <a:pt x="533" y="673"/>
                  </a:lnTo>
                  <a:lnTo>
                    <a:pt x="558" y="666"/>
                  </a:lnTo>
                  <a:lnTo>
                    <a:pt x="581" y="657"/>
                  </a:lnTo>
                  <a:lnTo>
                    <a:pt x="601" y="647"/>
                  </a:lnTo>
                  <a:lnTo>
                    <a:pt x="619" y="636"/>
                  </a:lnTo>
                  <a:lnTo>
                    <a:pt x="634" y="623"/>
                  </a:lnTo>
                  <a:lnTo>
                    <a:pt x="647" y="609"/>
                  </a:lnTo>
                  <a:lnTo>
                    <a:pt x="660" y="613"/>
                  </a:lnTo>
                  <a:lnTo>
                    <a:pt x="673" y="616"/>
                  </a:lnTo>
                  <a:lnTo>
                    <a:pt x="687" y="619"/>
                  </a:lnTo>
                  <a:lnTo>
                    <a:pt x="701" y="621"/>
                  </a:lnTo>
                  <a:lnTo>
                    <a:pt x="717" y="623"/>
                  </a:lnTo>
                  <a:lnTo>
                    <a:pt x="732" y="624"/>
                  </a:lnTo>
                  <a:lnTo>
                    <a:pt x="748" y="624"/>
                  </a:lnTo>
                  <a:lnTo>
                    <a:pt x="764" y="623"/>
                  </a:lnTo>
                  <a:lnTo>
                    <a:pt x="803" y="618"/>
                  </a:lnTo>
                  <a:lnTo>
                    <a:pt x="838" y="609"/>
                  </a:lnTo>
                  <a:lnTo>
                    <a:pt x="871" y="596"/>
                  </a:lnTo>
                  <a:lnTo>
                    <a:pt x="898" y="580"/>
                  </a:lnTo>
                  <a:lnTo>
                    <a:pt x="921" y="562"/>
                  </a:lnTo>
                  <a:lnTo>
                    <a:pt x="937" y="542"/>
                  </a:lnTo>
                  <a:lnTo>
                    <a:pt x="946" y="521"/>
                  </a:lnTo>
                  <a:lnTo>
                    <a:pt x="948" y="498"/>
                  </a:lnTo>
                  <a:lnTo>
                    <a:pt x="948" y="497"/>
                  </a:lnTo>
                  <a:lnTo>
                    <a:pt x="948" y="496"/>
                  </a:lnTo>
                  <a:lnTo>
                    <a:pt x="948" y="495"/>
                  </a:lnTo>
                  <a:lnTo>
                    <a:pt x="947" y="493"/>
                  </a:lnTo>
                  <a:lnTo>
                    <a:pt x="947" y="492"/>
                  </a:lnTo>
                  <a:lnTo>
                    <a:pt x="947" y="491"/>
                  </a:lnTo>
                  <a:lnTo>
                    <a:pt x="947" y="490"/>
                  </a:lnTo>
                  <a:lnTo>
                    <a:pt x="946" y="489"/>
                  </a:lnTo>
                  <a:lnTo>
                    <a:pt x="980" y="481"/>
                  </a:lnTo>
                  <a:lnTo>
                    <a:pt x="1009" y="471"/>
                  </a:lnTo>
                  <a:lnTo>
                    <a:pt x="1035" y="458"/>
                  </a:lnTo>
                  <a:lnTo>
                    <a:pt x="1057" y="443"/>
                  </a:lnTo>
                  <a:lnTo>
                    <a:pt x="1074" y="427"/>
                  </a:lnTo>
                  <a:lnTo>
                    <a:pt x="1088" y="408"/>
                  </a:lnTo>
                  <a:lnTo>
                    <a:pt x="1094" y="389"/>
                  </a:lnTo>
                  <a:lnTo>
                    <a:pt x="1096" y="369"/>
                  </a:lnTo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500">
                <a:ea typeface="黑体" panose="02010609060101010101" pitchFamily="49" charset="-122"/>
              </a:endParaRPr>
            </a:p>
          </p:txBody>
        </p:sp>
        <p:sp>
          <p:nvSpPr>
            <p:cNvPr id="26704" name="Freeform 201"/>
            <p:cNvSpPr>
              <a:spLocks noChangeArrowheads="1"/>
            </p:cNvSpPr>
            <p:nvPr/>
          </p:nvSpPr>
          <p:spPr bwMode="auto">
            <a:xfrm>
              <a:off x="2962" y="2867"/>
              <a:ext cx="1097" cy="683"/>
            </a:xfrm>
            <a:custGeom>
              <a:avLst/>
              <a:gdLst>
                <a:gd name="T0" fmla="*/ 1091 w 1097"/>
                <a:gd name="T1" fmla="*/ 350 h 683"/>
                <a:gd name="T2" fmla="*/ 1073 w 1097"/>
                <a:gd name="T3" fmla="*/ 323 h 683"/>
                <a:gd name="T4" fmla="*/ 1045 w 1097"/>
                <a:gd name="T5" fmla="*/ 302 h 683"/>
                <a:gd name="T6" fmla="*/ 1050 w 1097"/>
                <a:gd name="T7" fmla="*/ 287 h 683"/>
                <a:gd name="T8" fmla="*/ 1052 w 1097"/>
                <a:gd name="T9" fmla="*/ 271 h 683"/>
                <a:gd name="T10" fmla="*/ 1044 w 1097"/>
                <a:gd name="T11" fmla="*/ 234 h 683"/>
                <a:gd name="T12" fmla="*/ 982 w 1097"/>
                <a:gd name="T13" fmla="*/ 169 h 683"/>
                <a:gd name="T14" fmla="*/ 869 w 1097"/>
                <a:gd name="T15" fmla="*/ 131 h 683"/>
                <a:gd name="T16" fmla="*/ 795 w 1097"/>
                <a:gd name="T17" fmla="*/ 72 h 683"/>
                <a:gd name="T18" fmla="*/ 692 w 1097"/>
                <a:gd name="T19" fmla="*/ 15 h 683"/>
                <a:gd name="T20" fmla="*/ 545 w 1097"/>
                <a:gd name="T21" fmla="*/ 1 h 683"/>
                <a:gd name="T22" fmla="*/ 435 w 1097"/>
                <a:gd name="T23" fmla="*/ 22 h 683"/>
                <a:gd name="T24" fmla="*/ 350 w 1097"/>
                <a:gd name="T25" fmla="*/ 65 h 683"/>
                <a:gd name="T26" fmla="*/ 306 w 1097"/>
                <a:gd name="T27" fmla="*/ 102 h 683"/>
                <a:gd name="T28" fmla="*/ 284 w 1097"/>
                <a:gd name="T29" fmla="*/ 101 h 683"/>
                <a:gd name="T30" fmla="*/ 260 w 1097"/>
                <a:gd name="T31" fmla="*/ 102 h 683"/>
                <a:gd name="T32" fmla="*/ 150 w 1097"/>
                <a:gd name="T33" fmla="*/ 121 h 683"/>
                <a:gd name="T34" fmla="*/ 37 w 1097"/>
                <a:gd name="T35" fmla="*/ 184 h 683"/>
                <a:gd name="T36" fmla="*/ 0 w 1097"/>
                <a:gd name="T37" fmla="*/ 272 h 683"/>
                <a:gd name="T38" fmla="*/ 18 w 1097"/>
                <a:gd name="T39" fmla="*/ 321 h 683"/>
                <a:gd name="T40" fmla="*/ 64 w 1097"/>
                <a:gd name="T41" fmla="*/ 361 h 683"/>
                <a:gd name="T42" fmla="*/ 92 w 1097"/>
                <a:gd name="T43" fmla="*/ 392 h 683"/>
                <a:gd name="T44" fmla="*/ 61 w 1097"/>
                <a:gd name="T45" fmla="*/ 423 h 683"/>
                <a:gd name="T46" fmla="*/ 47 w 1097"/>
                <a:gd name="T47" fmla="*/ 460 h 683"/>
                <a:gd name="T48" fmla="*/ 67 w 1097"/>
                <a:gd name="T49" fmla="*/ 517 h 683"/>
                <a:gd name="T50" fmla="*/ 147 w 1097"/>
                <a:gd name="T51" fmla="*/ 562 h 683"/>
                <a:gd name="T52" fmla="*/ 261 w 1097"/>
                <a:gd name="T53" fmla="*/ 575 h 683"/>
                <a:gd name="T54" fmla="*/ 266 w 1097"/>
                <a:gd name="T55" fmla="*/ 574 h 683"/>
                <a:gd name="T56" fmla="*/ 270 w 1097"/>
                <a:gd name="T57" fmla="*/ 574 h 683"/>
                <a:gd name="T58" fmla="*/ 274 w 1097"/>
                <a:gd name="T59" fmla="*/ 575 h 683"/>
                <a:gd name="T60" fmla="*/ 274 w 1097"/>
                <a:gd name="T61" fmla="*/ 578 h 683"/>
                <a:gd name="T62" fmla="*/ 274 w 1097"/>
                <a:gd name="T63" fmla="*/ 582 h 683"/>
                <a:gd name="T64" fmla="*/ 292 w 1097"/>
                <a:gd name="T65" fmla="*/ 626 h 683"/>
                <a:gd name="T66" fmla="*/ 368 w 1097"/>
                <a:gd name="T67" fmla="*/ 669 h 683"/>
                <a:gd name="T68" fmla="*/ 480 w 1097"/>
                <a:gd name="T69" fmla="*/ 682 h 683"/>
                <a:gd name="T70" fmla="*/ 558 w 1097"/>
                <a:gd name="T71" fmla="*/ 666 h 683"/>
                <a:gd name="T72" fmla="*/ 619 w 1097"/>
                <a:gd name="T73" fmla="*/ 636 h 683"/>
                <a:gd name="T74" fmla="*/ 660 w 1097"/>
                <a:gd name="T75" fmla="*/ 614 h 683"/>
                <a:gd name="T76" fmla="*/ 701 w 1097"/>
                <a:gd name="T77" fmla="*/ 621 h 683"/>
                <a:gd name="T78" fmla="*/ 747 w 1097"/>
                <a:gd name="T79" fmla="*/ 624 h 683"/>
                <a:gd name="T80" fmla="*/ 838 w 1097"/>
                <a:gd name="T81" fmla="*/ 609 h 683"/>
                <a:gd name="T82" fmla="*/ 921 w 1097"/>
                <a:gd name="T83" fmla="*/ 564 h 683"/>
                <a:gd name="T84" fmla="*/ 948 w 1097"/>
                <a:gd name="T85" fmla="*/ 499 h 683"/>
                <a:gd name="T86" fmla="*/ 947 w 1097"/>
                <a:gd name="T87" fmla="*/ 495 h 683"/>
                <a:gd name="T88" fmla="*/ 947 w 1097"/>
                <a:gd name="T89" fmla="*/ 491 h 683"/>
                <a:gd name="T90" fmla="*/ 979 w 1097"/>
                <a:gd name="T91" fmla="*/ 482 h 683"/>
                <a:gd name="T92" fmla="*/ 1057 w 1097"/>
                <a:gd name="T93" fmla="*/ 443 h 683"/>
                <a:gd name="T94" fmla="*/ 1094 w 1097"/>
                <a:gd name="T95" fmla="*/ 389 h 68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97"/>
                <a:gd name="T145" fmla="*/ 0 h 683"/>
                <a:gd name="T146" fmla="*/ 1097 w 1097"/>
                <a:gd name="T147" fmla="*/ 683 h 68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97" h="683">
                  <a:moveTo>
                    <a:pt x="1096" y="369"/>
                  </a:moveTo>
                  <a:lnTo>
                    <a:pt x="1094" y="359"/>
                  </a:lnTo>
                  <a:lnTo>
                    <a:pt x="1091" y="350"/>
                  </a:lnTo>
                  <a:lnTo>
                    <a:pt x="1087" y="341"/>
                  </a:lnTo>
                  <a:lnTo>
                    <a:pt x="1081" y="332"/>
                  </a:lnTo>
                  <a:lnTo>
                    <a:pt x="1073" y="323"/>
                  </a:lnTo>
                  <a:lnTo>
                    <a:pt x="1065" y="315"/>
                  </a:lnTo>
                  <a:lnTo>
                    <a:pt x="1055" y="309"/>
                  </a:lnTo>
                  <a:lnTo>
                    <a:pt x="1045" y="302"/>
                  </a:lnTo>
                  <a:lnTo>
                    <a:pt x="1046" y="297"/>
                  </a:lnTo>
                  <a:lnTo>
                    <a:pt x="1049" y="292"/>
                  </a:lnTo>
                  <a:lnTo>
                    <a:pt x="1050" y="287"/>
                  </a:lnTo>
                  <a:lnTo>
                    <a:pt x="1051" y="281"/>
                  </a:lnTo>
                  <a:lnTo>
                    <a:pt x="1051" y="277"/>
                  </a:lnTo>
                  <a:lnTo>
                    <a:pt x="1052" y="271"/>
                  </a:lnTo>
                  <a:lnTo>
                    <a:pt x="1052" y="265"/>
                  </a:lnTo>
                  <a:lnTo>
                    <a:pt x="1051" y="260"/>
                  </a:lnTo>
                  <a:lnTo>
                    <a:pt x="1044" y="234"/>
                  </a:lnTo>
                  <a:lnTo>
                    <a:pt x="1030" y="210"/>
                  </a:lnTo>
                  <a:lnTo>
                    <a:pt x="1009" y="188"/>
                  </a:lnTo>
                  <a:lnTo>
                    <a:pt x="982" y="169"/>
                  </a:lnTo>
                  <a:lnTo>
                    <a:pt x="948" y="152"/>
                  </a:lnTo>
                  <a:lnTo>
                    <a:pt x="911" y="140"/>
                  </a:lnTo>
                  <a:lnTo>
                    <a:pt x="869" y="131"/>
                  </a:lnTo>
                  <a:lnTo>
                    <a:pt x="825" y="126"/>
                  </a:lnTo>
                  <a:lnTo>
                    <a:pt x="815" y="97"/>
                  </a:lnTo>
                  <a:lnTo>
                    <a:pt x="795" y="72"/>
                  </a:lnTo>
                  <a:lnTo>
                    <a:pt x="767" y="48"/>
                  </a:lnTo>
                  <a:lnTo>
                    <a:pt x="732" y="30"/>
                  </a:lnTo>
                  <a:lnTo>
                    <a:pt x="692" y="15"/>
                  </a:lnTo>
                  <a:lnTo>
                    <a:pt x="647" y="5"/>
                  </a:lnTo>
                  <a:lnTo>
                    <a:pt x="598" y="0"/>
                  </a:lnTo>
                  <a:lnTo>
                    <a:pt x="545" y="1"/>
                  </a:lnTo>
                  <a:lnTo>
                    <a:pt x="506" y="5"/>
                  </a:lnTo>
                  <a:lnTo>
                    <a:pt x="470" y="12"/>
                  </a:lnTo>
                  <a:lnTo>
                    <a:pt x="435" y="22"/>
                  </a:lnTo>
                  <a:lnTo>
                    <a:pt x="404" y="34"/>
                  </a:lnTo>
                  <a:lnTo>
                    <a:pt x="376" y="48"/>
                  </a:lnTo>
                  <a:lnTo>
                    <a:pt x="350" y="65"/>
                  </a:lnTo>
                  <a:lnTo>
                    <a:pt x="329" y="83"/>
                  </a:lnTo>
                  <a:lnTo>
                    <a:pt x="312" y="102"/>
                  </a:lnTo>
                  <a:lnTo>
                    <a:pt x="306" y="102"/>
                  </a:lnTo>
                  <a:lnTo>
                    <a:pt x="298" y="102"/>
                  </a:lnTo>
                  <a:lnTo>
                    <a:pt x="290" y="101"/>
                  </a:lnTo>
                  <a:lnTo>
                    <a:pt x="284" y="101"/>
                  </a:lnTo>
                  <a:lnTo>
                    <a:pt x="276" y="101"/>
                  </a:lnTo>
                  <a:lnTo>
                    <a:pt x="268" y="102"/>
                  </a:lnTo>
                  <a:lnTo>
                    <a:pt x="260" y="102"/>
                  </a:lnTo>
                  <a:lnTo>
                    <a:pt x="252" y="102"/>
                  </a:lnTo>
                  <a:lnTo>
                    <a:pt x="199" y="109"/>
                  </a:lnTo>
                  <a:lnTo>
                    <a:pt x="150" y="121"/>
                  </a:lnTo>
                  <a:lnTo>
                    <a:pt x="105" y="139"/>
                  </a:lnTo>
                  <a:lnTo>
                    <a:pt x="67" y="160"/>
                  </a:lnTo>
                  <a:lnTo>
                    <a:pt x="37" y="184"/>
                  </a:lnTo>
                  <a:lnTo>
                    <a:pt x="15" y="212"/>
                  </a:lnTo>
                  <a:lnTo>
                    <a:pt x="2" y="241"/>
                  </a:lnTo>
                  <a:lnTo>
                    <a:pt x="0" y="272"/>
                  </a:lnTo>
                  <a:lnTo>
                    <a:pt x="3" y="290"/>
                  </a:lnTo>
                  <a:lnTo>
                    <a:pt x="10" y="305"/>
                  </a:lnTo>
                  <a:lnTo>
                    <a:pt x="18" y="321"/>
                  </a:lnTo>
                  <a:lnTo>
                    <a:pt x="32" y="335"/>
                  </a:lnTo>
                  <a:lnTo>
                    <a:pt x="46" y="349"/>
                  </a:lnTo>
                  <a:lnTo>
                    <a:pt x="64" y="361"/>
                  </a:lnTo>
                  <a:lnTo>
                    <a:pt x="84" y="372"/>
                  </a:lnTo>
                  <a:lnTo>
                    <a:pt x="106" y="382"/>
                  </a:lnTo>
                  <a:lnTo>
                    <a:pt x="92" y="392"/>
                  </a:lnTo>
                  <a:lnTo>
                    <a:pt x="80" y="401"/>
                  </a:lnTo>
                  <a:lnTo>
                    <a:pt x="70" y="412"/>
                  </a:lnTo>
                  <a:lnTo>
                    <a:pt x="61" y="423"/>
                  </a:lnTo>
                  <a:lnTo>
                    <a:pt x="54" y="436"/>
                  </a:lnTo>
                  <a:lnTo>
                    <a:pt x="50" y="447"/>
                  </a:lnTo>
                  <a:lnTo>
                    <a:pt x="47" y="460"/>
                  </a:lnTo>
                  <a:lnTo>
                    <a:pt x="47" y="472"/>
                  </a:lnTo>
                  <a:lnTo>
                    <a:pt x="54" y="496"/>
                  </a:lnTo>
                  <a:lnTo>
                    <a:pt x="67" y="517"/>
                  </a:lnTo>
                  <a:lnTo>
                    <a:pt x="89" y="535"/>
                  </a:lnTo>
                  <a:lnTo>
                    <a:pt x="114" y="550"/>
                  </a:lnTo>
                  <a:lnTo>
                    <a:pt x="147" y="562"/>
                  </a:lnTo>
                  <a:lnTo>
                    <a:pt x="181" y="570"/>
                  </a:lnTo>
                  <a:lnTo>
                    <a:pt x="220" y="575"/>
                  </a:lnTo>
                  <a:lnTo>
                    <a:pt x="261" y="575"/>
                  </a:lnTo>
                  <a:lnTo>
                    <a:pt x="263" y="574"/>
                  </a:lnTo>
                  <a:lnTo>
                    <a:pt x="265" y="574"/>
                  </a:lnTo>
                  <a:lnTo>
                    <a:pt x="266" y="574"/>
                  </a:lnTo>
                  <a:lnTo>
                    <a:pt x="268" y="574"/>
                  </a:lnTo>
                  <a:lnTo>
                    <a:pt x="269" y="574"/>
                  </a:lnTo>
                  <a:lnTo>
                    <a:pt x="270" y="574"/>
                  </a:lnTo>
                  <a:lnTo>
                    <a:pt x="271" y="574"/>
                  </a:lnTo>
                  <a:lnTo>
                    <a:pt x="274" y="572"/>
                  </a:lnTo>
                  <a:lnTo>
                    <a:pt x="274" y="575"/>
                  </a:lnTo>
                  <a:lnTo>
                    <a:pt x="274" y="576"/>
                  </a:lnTo>
                  <a:lnTo>
                    <a:pt x="274" y="577"/>
                  </a:lnTo>
                  <a:lnTo>
                    <a:pt x="274" y="578"/>
                  </a:lnTo>
                  <a:lnTo>
                    <a:pt x="274" y="579"/>
                  </a:lnTo>
                  <a:lnTo>
                    <a:pt x="274" y="580"/>
                  </a:lnTo>
                  <a:lnTo>
                    <a:pt x="274" y="582"/>
                  </a:lnTo>
                  <a:lnTo>
                    <a:pt x="274" y="584"/>
                  </a:lnTo>
                  <a:lnTo>
                    <a:pt x="279" y="606"/>
                  </a:lnTo>
                  <a:lnTo>
                    <a:pt x="292" y="626"/>
                  </a:lnTo>
                  <a:lnTo>
                    <a:pt x="312" y="644"/>
                  </a:lnTo>
                  <a:lnTo>
                    <a:pt x="338" y="658"/>
                  </a:lnTo>
                  <a:lnTo>
                    <a:pt x="368" y="669"/>
                  </a:lnTo>
                  <a:lnTo>
                    <a:pt x="403" y="678"/>
                  </a:lnTo>
                  <a:lnTo>
                    <a:pt x="439" y="682"/>
                  </a:lnTo>
                  <a:lnTo>
                    <a:pt x="480" y="682"/>
                  </a:lnTo>
                  <a:lnTo>
                    <a:pt x="507" y="678"/>
                  </a:lnTo>
                  <a:lnTo>
                    <a:pt x="533" y="674"/>
                  </a:lnTo>
                  <a:lnTo>
                    <a:pt x="558" y="666"/>
                  </a:lnTo>
                  <a:lnTo>
                    <a:pt x="580" y="658"/>
                  </a:lnTo>
                  <a:lnTo>
                    <a:pt x="601" y="647"/>
                  </a:lnTo>
                  <a:lnTo>
                    <a:pt x="619" y="636"/>
                  </a:lnTo>
                  <a:lnTo>
                    <a:pt x="634" y="624"/>
                  </a:lnTo>
                  <a:lnTo>
                    <a:pt x="647" y="609"/>
                  </a:lnTo>
                  <a:lnTo>
                    <a:pt x="660" y="614"/>
                  </a:lnTo>
                  <a:lnTo>
                    <a:pt x="673" y="617"/>
                  </a:lnTo>
                  <a:lnTo>
                    <a:pt x="687" y="619"/>
                  </a:lnTo>
                  <a:lnTo>
                    <a:pt x="701" y="621"/>
                  </a:lnTo>
                  <a:lnTo>
                    <a:pt x="717" y="623"/>
                  </a:lnTo>
                  <a:lnTo>
                    <a:pt x="731" y="624"/>
                  </a:lnTo>
                  <a:lnTo>
                    <a:pt x="747" y="624"/>
                  </a:lnTo>
                  <a:lnTo>
                    <a:pt x="764" y="624"/>
                  </a:lnTo>
                  <a:lnTo>
                    <a:pt x="803" y="618"/>
                  </a:lnTo>
                  <a:lnTo>
                    <a:pt x="838" y="609"/>
                  </a:lnTo>
                  <a:lnTo>
                    <a:pt x="871" y="597"/>
                  </a:lnTo>
                  <a:lnTo>
                    <a:pt x="898" y="581"/>
                  </a:lnTo>
                  <a:lnTo>
                    <a:pt x="921" y="564"/>
                  </a:lnTo>
                  <a:lnTo>
                    <a:pt x="937" y="544"/>
                  </a:lnTo>
                  <a:lnTo>
                    <a:pt x="946" y="521"/>
                  </a:lnTo>
                  <a:lnTo>
                    <a:pt x="948" y="499"/>
                  </a:lnTo>
                  <a:lnTo>
                    <a:pt x="948" y="498"/>
                  </a:lnTo>
                  <a:lnTo>
                    <a:pt x="948" y="497"/>
                  </a:lnTo>
                  <a:lnTo>
                    <a:pt x="947" y="495"/>
                  </a:lnTo>
                  <a:lnTo>
                    <a:pt x="947" y="493"/>
                  </a:lnTo>
                  <a:lnTo>
                    <a:pt x="947" y="492"/>
                  </a:lnTo>
                  <a:lnTo>
                    <a:pt x="947" y="491"/>
                  </a:lnTo>
                  <a:lnTo>
                    <a:pt x="947" y="490"/>
                  </a:lnTo>
                  <a:lnTo>
                    <a:pt x="946" y="489"/>
                  </a:lnTo>
                  <a:lnTo>
                    <a:pt x="979" y="482"/>
                  </a:lnTo>
                  <a:lnTo>
                    <a:pt x="1009" y="471"/>
                  </a:lnTo>
                  <a:lnTo>
                    <a:pt x="1034" y="459"/>
                  </a:lnTo>
                  <a:lnTo>
                    <a:pt x="1057" y="443"/>
                  </a:lnTo>
                  <a:lnTo>
                    <a:pt x="1074" y="427"/>
                  </a:lnTo>
                  <a:lnTo>
                    <a:pt x="1088" y="409"/>
                  </a:lnTo>
                  <a:lnTo>
                    <a:pt x="1094" y="389"/>
                  </a:lnTo>
                  <a:lnTo>
                    <a:pt x="1096" y="369"/>
                  </a:lnTo>
                </a:path>
              </a:pathLst>
            </a:custGeom>
            <a:solidFill>
              <a:srgbClr val="FFFF99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500">
                <a:ea typeface="黑体" panose="02010609060101010101" pitchFamily="49" charset="-122"/>
              </a:endParaRPr>
            </a:p>
          </p:txBody>
        </p:sp>
        <p:sp>
          <p:nvSpPr>
            <p:cNvPr id="26705" name="Freeform 202"/>
            <p:cNvSpPr>
              <a:spLocks noChangeArrowheads="1"/>
            </p:cNvSpPr>
            <p:nvPr/>
          </p:nvSpPr>
          <p:spPr bwMode="auto">
            <a:xfrm>
              <a:off x="3227" y="3233"/>
              <a:ext cx="173" cy="99"/>
            </a:xfrm>
            <a:custGeom>
              <a:avLst/>
              <a:gdLst>
                <a:gd name="T0" fmla="*/ 172 w 173"/>
                <a:gd name="T1" fmla="*/ 81 h 99"/>
                <a:gd name="T2" fmla="*/ 123 w 173"/>
                <a:gd name="T3" fmla="*/ 98 h 99"/>
                <a:gd name="T4" fmla="*/ 29 w 173"/>
                <a:gd name="T5" fmla="*/ 42 h 99"/>
                <a:gd name="T6" fmla="*/ 0 w 173"/>
                <a:gd name="T7" fmla="*/ 52 h 99"/>
                <a:gd name="T8" fmla="*/ 12 w 173"/>
                <a:gd name="T9" fmla="*/ 0 h 99"/>
                <a:gd name="T10" fmla="*/ 117 w 173"/>
                <a:gd name="T11" fmla="*/ 20 h 99"/>
                <a:gd name="T12" fmla="*/ 79 w 173"/>
                <a:gd name="T13" fmla="*/ 30 h 99"/>
                <a:gd name="T14" fmla="*/ 172 w 173"/>
                <a:gd name="T15" fmla="*/ 81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3"/>
                <a:gd name="T25" fmla="*/ 0 h 99"/>
                <a:gd name="T26" fmla="*/ 173 w 173"/>
                <a:gd name="T27" fmla="*/ 99 h 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3" h="99">
                  <a:moveTo>
                    <a:pt x="172" y="81"/>
                  </a:moveTo>
                  <a:lnTo>
                    <a:pt x="123" y="98"/>
                  </a:lnTo>
                  <a:lnTo>
                    <a:pt x="29" y="42"/>
                  </a:lnTo>
                  <a:lnTo>
                    <a:pt x="0" y="52"/>
                  </a:lnTo>
                  <a:lnTo>
                    <a:pt x="12" y="0"/>
                  </a:lnTo>
                  <a:lnTo>
                    <a:pt x="117" y="20"/>
                  </a:lnTo>
                  <a:lnTo>
                    <a:pt x="79" y="30"/>
                  </a:lnTo>
                  <a:lnTo>
                    <a:pt x="172" y="81"/>
                  </a:lnTo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500">
                <a:ea typeface="黑体" panose="02010609060101010101" pitchFamily="49" charset="-122"/>
              </a:endParaRPr>
            </a:p>
          </p:txBody>
        </p:sp>
        <p:sp>
          <p:nvSpPr>
            <p:cNvPr id="26706" name="Freeform 203"/>
            <p:cNvSpPr>
              <a:spLocks noChangeArrowheads="1"/>
            </p:cNvSpPr>
            <p:nvPr/>
          </p:nvSpPr>
          <p:spPr bwMode="auto">
            <a:xfrm>
              <a:off x="3227" y="3227"/>
              <a:ext cx="173" cy="99"/>
            </a:xfrm>
            <a:custGeom>
              <a:avLst/>
              <a:gdLst>
                <a:gd name="T0" fmla="*/ 172 w 173"/>
                <a:gd name="T1" fmla="*/ 81 h 99"/>
                <a:gd name="T2" fmla="*/ 123 w 173"/>
                <a:gd name="T3" fmla="*/ 98 h 99"/>
                <a:gd name="T4" fmla="*/ 29 w 173"/>
                <a:gd name="T5" fmla="*/ 42 h 99"/>
                <a:gd name="T6" fmla="*/ 0 w 173"/>
                <a:gd name="T7" fmla="*/ 51 h 99"/>
                <a:gd name="T8" fmla="*/ 12 w 173"/>
                <a:gd name="T9" fmla="*/ 0 h 99"/>
                <a:gd name="T10" fmla="*/ 117 w 173"/>
                <a:gd name="T11" fmla="*/ 20 h 99"/>
                <a:gd name="T12" fmla="*/ 79 w 173"/>
                <a:gd name="T13" fmla="*/ 28 h 99"/>
                <a:gd name="T14" fmla="*/ 172 w 173"/>
                <a:gd name="T15" fmla="*/ 81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3"/>
                <a:gd name="T25" fmla="*/ 0 h 99"/>
                <a:gd name="T26" fmla="*/ 173 w 173"/>
                <a:gd name="T27" fmla="*/ 99 h 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3" h="99">
                  <a:moveTo>
                    <a:pt x="172" y="81"/>
                  </a:moveTo>
                  <a:lnTo>
                    <a:pt x="123" y="98"/>
                  </a:lnTo>
                  <a:lnTo>
                    <a:pt x="29" y="42"/>
                  </a:lnTo>
                  <a:lnTo>
                    <a:pt x="0" y="51"/>
                  </a:lnTo>
                  <a:lnTo>
                    <a:pt x="12" y="0"/>
                  </a:lnTo>
                  <a:lnTo>
                    <a:pt x="117" y="20"/>
                  </a:lnTo>
                  <a:lnTo>
                    <a:pt x="79" y="28"/>
                  </a:lnTo>
                  <a:lnTo>
                    <a:pt x="172" y="81"/>
                  </a:lnTo>
                </a:path>
              </a:pathLst>
            </a:custGeom>
            <a:solidFill>
              <a:srgbClr val="33CC3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500">
                <a:ea typeface="黑体" panose="02010609060101010101" pitchFamily="49" charset="-122"/>
              </a:endParaRPr>
            </a:p>
          </p:txBody>
        </p:sp>
        <p:sp>
          <p:nvSpPr>
            <p:cNvPr id="26707" name="Freeform 204"/>
            <p:cNvSpPr>
              <a:spLocks noChangeArrowheads="1"/>
            </p:cNvSpPr>
            <p:nvPr/>
          </p:nvSpPr>
          <p:spPr bwMode="auto">
            <a:xfrm>
              <a:off x="3584" y="3138"/>
              <a:ext cx="173" cy="98"/>
            </a:xfrm>
            <a:custGeom>
              <a:avLst/>
              <a:gdLst>
                <a:gd name="T0" fmla="*/ 0 w 173"/>
                <a:gd name="T1" fmla="*/ 16 h 98"/>
                <a:gd name="T2" fmla="*/ 47 w 173"/>
                <a:gd name="T3" fmla="*/ 0 h 98"/>
                <a:gd name="T4" fmla="*/ 142 w 173"/>
                <a:gd name="T5" fmla="*/ 55 h 98"/>
                <a:gd name="T6" fmla="*/ 172 w 173"/>
                <a:gd name="T7" fmla="*/ 45 h 98"/>
                <a:gd name="T8" fmla="*/ 158 w 173"/>
                <a:gd name="T9" fmla="*/ 97 h 98"/>
                <a:gd name="T10" fmla="*/ 54 w 173"/>
                <a:gd name="T11" fmla="*/ 76 h 98"/>
                <a:gd name="T12" fmla="*/ 92 w 173"/>
                <a:gd name="T13" fmla="*/ 67 h 98"/>
                <a:gd name="T14" fmla="*/ 0 w 173"/>
                <a:gd name="T15" fmla="*/ 16 h 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3"/>
                <a:gd name="T25" fmla="*/ 0 h 98"/>
                <a:gd name="T26" fmla="*/ 173 w 173"/>
                <a:gd name="T27" fmla="*/ 98 h 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3" h="98">
                  <a:moveTo>
                    <a:pt x="0" y="16"/>
                  </a:moveTo>
                  <a:lnTo>
                    <a:pt x="47" y="0"/>
                  </a:lnTo>
                  <a:lnTo>
                    <a:pt x="142" y="55"/>
                  </a:lnTo>
                  <a:lnTo>
                    <a:pt x="172" y="45"/>
                  </a:lnTo>
                  <a:lnTo>
                    <a:pt x="158" y="97"/>
                  </a:lnTo>
                  <a:lnTo>
                    <a:pt x="54" y="76"/>
                  </a:lnTo>
                  <a:lnTo>
                    <a:pt x="92" y="67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500">
                <a:ea typeface="黑体" panose="02010609060101010101" pitchFamily="49" charset="-122"/>
              </a:endParaRPr>
            </a:p>
          </p:txBody>
        </p:sp>
        <p:sp>
          <p:nvSpPr>
            <p:cNvPr id="26708" name="Freeform 205"/>
            <p:cNvSpPr>
              <a:spLocks noChangeArrowheads="1"/>
            </p:cNvSpPr>
            <p:nvPr/>
          </p:nvSpPr>
          <p:spPr bwMode="auto">
            <a:xfrm>
              <a:off x="3584" y="3130"/>
              <a:ext cx="173" cy="99"/>
            </a:xfrm>
            <a:custGeom>
              <a:avLst/>
              <a:gdLst>
                <a:gd name="T0" fmla="*/ 0 w 173"/>
                <a:gd name="T1" fmla="*/ 16 h 99"/>
                <a:gd name="T2" fmla="*/ 47 w 173"/>
                <a:gd name="T3" fmla="*/ 0 h 99"/>
                <a:gd name="T4" fmla="*/ 142 w 173"/>
                <a:gd name="T5" fmla="*/ 55 h 99"/>
                <a:gd name="T6" fmla="*/ 172 w 173"/>
                <a:gd name="T7" fmla="*/ 46 h 99"/>
                <a:gd name="T8" fmla="*/ 158 w 173"/>
                <a:gd name="T9" fmla="*/ 98 h 99"/>
                <a:gd name="T10" fmla="*/ 54 w 173"/>
                <a:gd name="T11" fmla="*/ 77 h 99"/>
                <a:gd name="T12" fmla="*/ 92 w 173"/>
                <a:gd name="T13" fmla="*/ 69 h 99"/>
                <a:gd name="T14" fmla="*/ 0 w 173"/>
                <a:gd name="T15" fmla="*/ 16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3"/>
                <a:gd name="T25" fmla="*/ 0 h 99"/>
                <a:gd name="T26" fmla="*/ 173 w 173"/>
                <a:gd name="T27" fmla="*/ 99 h 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3" h="99">
                  <a:moveTo>
                    <a:pt x="0" y="16"/>
                  </a:moveTo>
                  <a:lnTo>
                    <a:pt x="47" y="0"/>
                  </a:lnTo>
                  <a:lnTo>
                    <a:pt x="142" y="55"/>
                  </a:lnTo>
                  <a:lnTo>
                    <a:pt x="172" y="46"/>
                  </a:lnTo>
                  <a:lnTo>
                    <a:pt x="158" y="98"/>
                  </a:lnTo>
                  <a:lnTo>
                    <a:pt x="54" y="77"/>
                  </a:lnTo>
                  <a:lnTo>
                    <a:pt x="92" y="69"/>
                  </a:lnTo>
                  <a:lnTo>
                    <a:pt x="0" y="16"/>
                  </a:lnTo>
                </a:path>
              </a:pathLst>
            </a:custGeom>
            <a:solidFill>
              <a:srgbClr val="33CC3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500">
                <a:ea typeface="黑体" panose="02010609060101010101" pitchFamily="49" charset="-122"/>
              </a:endParaRPr>
            </a:p>
          </p:txBody>
        </p:sp>
        <p:sp>
          <p:nvSpPr>
            <p:cNvPr id="26709" name="Freeform 206"/>
            <p:cNvSpPr>
              <a:spLocks noChangeArrowheads="1"/>
            </p:cNvSpPr>
            <p:nvPr/>
          </p:nvSpPr>
          <p:spPr bwMode="auto">
            <a:xfrm>
              <a:off x="3479" y="3291"/>
              <a:ext cx="107" cy="136"/>
            </a:xfrm>
            <a:custGeom>
              <a:avLst/>
              <a:gdLst>
                <a:gd name="T0" fmla="*/ 106 w 107"/>
                <a:gd name="T1" fmla="*/ 107 h 136"/>
                <a:gd name="T2" fmla="*/ 106 w 107"/>
                <a:gd name="T3" fmla="*/ 0 h 136"/>
                <a:gd name="T4" fmla="*/ 0 w 107"/>
                <a:gd name="T5" fmla="*/ 29 h 136"/>
                <a:gd name="T6" fmla="*/ 0 w 107"/>
                <a:gd name="T7" fmla="*/ 135 h 136"/>
                <a:gd name="T8" fmla="*/ 106 w 107"/>
                <a:gd name="T9" fmla="*/ 107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36"/>
                <a:gd name="T17" fmla="*/ 107 w 107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36">
                  <a:moveTo>
                    <a:pt x="106" y="107"/>
                  </a:moveTo>
                  <a:lnTo>
                    <a:pt x="106" y="0"/>
                  </a:lnTo>
                  <a:lnTo>
                    <a:pt x="0" y="29"/>
                  </a:lnTo>
                  <a:lnTo>
                    <a:pt x="0" y="135"/>
                  </a:lnTo>
                  <a:lnTo>
                    <a:pt x="106" y="107"/>
                  </a:lnTo>
                </a:path>
              </a:pathLst>
            </a:custGeom>
            <a:solidFill>
              <a:srgbClr val="99FFCC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500">
                <a:ea typeface="黑体" panose="02010609060101010101" pitchFamily="49" charset="-122"/>
              </a:endParaRPr>
            </a:p>
          </p:txBody>
        </p:sp>
        <p:sp>
          <p:nvSpPr>
            <p:cNvPr id="26710" name="Freeform 207"/>
            <p:cNvSpPr>
              <a:spLocks noChangeArrowheads="1"/>
            </p:cNvSpPr>
            <p:nvPr/>
          </p:nvSpPr>
          <p:spPr bwMode="auto">
            <a:xfrm>
              <a:off x="3394" y="3271"/>
              <a:ext cx="86" cy="156"/>
            </a:xfrm>
            <a:custGeom>
              <a:avLst/>
              <a:gdLst>
                <a:gd name="T0" fmla="*/ 0 w 86"/>
                <a:gd name="T1" fmla="*/ 105 h 156"/>
                <a:gd name="T2" fmla="*/ 0 w 86"/>
                <a:gd name="T3" fmla="*/ 0 h 156"/>
                <a:gd name="T4" fmla="*/ 85 w 86"/>
                <a:gd name="T5" fmla="*/ 49 h 156"/>
                <a:gd name="T6" fmla="*/ 85 w 86"/>
                <a:gd name="T7" fmla="*/ 155 h 156"/>
                <a:gd name="T8" fmla="*/ 0 w 86"/>
                <a:gd name="T9" fmla="*/ 105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56"/>
                <a:gd name="T17" fmla="*/ 86 w 86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56">
                  <a:moveTo>
                    <a:pt x="0" y="105"/>
                  </a:moveTo>
                  <a:lnTo>
                    <a:pt x="0" y="0"/>
                  </a:lnTo>
                  <a:lnTo>
                    <a:pt x="85" y="49"/>
                  </a:lnTo>
                  <a:lnTo>
                    <a:pt x="85" y="155"/>
                  </a:lnTo>
                  <a:lnTo>
                    <a:pt x="0" y="105"/>
                  </a:lnTo>
                </a:path>
              </a:pathLst>
            </a:custGeom>
            <a:solidFill>
              <a:srgbClr val="009999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500">
                <a:ea typeface="黑体" panose="02010609060101010101" pitchFamily="49" charset="-122"/>
              </a:endParaRPr>
            </a:p>
          </p:txBody>
        </p:sp>
        <p:sp>
          <p:nvSpPr>
            <p:cNvPr id="26711" name="Freeform 208"/>
            <p:cNvSpPr>
              <a:spLocks noChangeArrowheads="1"/>
            </p:cNvSpPr>
            <p:nvPr/>
          </p:nvSpPr>
          <p:spPr bwMode="auto">
            <a:xfrm>
              <a:off x="3394" y="3242"/>
              <a:ext cx="192" cy="79"/>
            </a:xfrm>
            <a:custGeom>
              <a:avLst/>
              <a:gdLst>
                <a:gd name="T0" fmla="*/ 107 w 192"/>
                <a:gd name="T1" fmla="*/ 0 h 79"/>
                <a:gd name="T2" fmla="*/ 0 w 192"/>
                <a:gd name="T3" fmla="*/ 28 h 79"/>
                <a:gd name="T4" fmla="*/ 84 w 192"/>
                <a:gd name="T5" fmla="*/ 78 h 79"/>
                <a:gd name="T6" fmla="*/ 191 w 192"/>
                <a:gd name="T7" fmla="*/ 49 h 79"/>
                <a:gd name="T8" fmla="*/ 107 w 192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79"/>
                <a:gd name="T17" fmla="*/ 192 w 192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79">
                  <a:moveTo>
                    <a:pt x="107" y="0"/>
                  </a:moveTo>
                  <a:lnTo>
                    <a:pt x="0" y="28"/>
                  </a:lnTo>
                  <a:lnTo>
                    <a:pt x="84" y="78"/>
                  </a:lnTo>
                  <a:lnTo>
                    <a:pt x="191" y="49"/>
                  </a:lnTo>
                  <a:lnTo>
                    <a:pt x="107" y="0"/>
                  </a:lnTo>
                </a:path>
              </a:pathLst>
            </a:custGeom>
            <a:solidFill>
              <a:srgbClr val="00CCCC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500">
                <a:ea typeface="黑体" panose="02010609060101010101" pitchFamily="49" charset="-122"/>
              </a:endParaRPr>
            </a:p>
          </p:txBody>
        </p:sp>
        <p:sp>
          <p:nvSpPr>
            <p:cNvPr id="26712" name="Freeform 209"/>
            <p:cNvSpPr>
              <a:spLocks noChangeArrowheads="1"/>
            </p:cNvSpPr>
            <p:nvPr/>
          </p:nvSpPr>
          <p:spPr bwMode="auto">
            <a:xfrm>
              <a:off x="3527" y="2999"/>
              <a:ext cx="107" cy="136"/>
            </a:xfrm>
            <a:custGeom>
              <a:avLst/>
              <a:gdLst>
                <a:gd name="T0" fmla="*/ 106 w 107"/>
                <a:gd name="T1" fmla="*/ 105 h 136"/>
                <a:gd name="T2" fmla="*/ 106 w 107"/>
                <a:gd name="T3" fmla="*/ 0 h 136"/>
                <a:gd name="T4" fmla="*/ 0 w 107"/>
                <a:gd name="T5" fmla="*/ 27 h 136"/>
                <a:gd name="T6" fmla="*/ 0 w 107"/>
                <a:gd name="T7" fmla="*/ 135 h 136"/>
                <a:gd name="T8" fmla="*/ 106 w 107"/>
                <a:gd name="T9" fmla="*/ 105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36"/>
                <a:gd name="T17" fmla="*/ 107 w 107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36">
                  <a:moveTo>
                    <a:pt x="106" y="105"/>
                  </a:moveTo>
                  <a:lnTo>
                    <a:pt x="106" y="0"/>
                  </a:lnTo>
                  <a:lnTo>
                    <a:pt x="0" y="27"/>
                  </a:lnTo>
                  <a:lnTo>
                    <a:pt x="0" y="135"/>
                  </a:lnTo>
                  <a:lnTo>
                    <a:pt x="106" y="105"/>
                  </a:lnTo>
                </a:path>
              </a:pathLst>
            </a:custGeom>
            <a:solidFill>
              <a:srgbClr val="99FFCC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500">
                <a:ea typeface="黑体" panose="02010609060101010101" pitchFamily="49" charset="-122"/>
              </a:endParaRPr>
            </a:p>
          </p:txBody>
        </p:sp>
        <p:sp>
          <p:nvSpPr>
            <p:cNvPr id="26713" name="Freeform 210"/>
            <p:cNvSpPr>
              <a:spLocks noChangeArrowheads="1"/>
            </p:cNvSpPr>
            <p:nvPr/>
          </p:nvSpPr>
          <p:spPr bwMode="auto">
            <a:xfrm>
              <a:off x="3442" y="2978"/>
              <a:ext cx="86" cy="156"/>
            </a:xfrm>
            <a:custGeom>
              <a:avLst/>
              <a:gdLst>
                <a:gd name="T0" fmla="*/ 0 w 86"/>
                <a:gd name="T1" fmla="*/ 107 h 156"/>
                <a:gd name="T2" fmla="*/ 0 w 86"/>
                <a:gd name="T3" fmla="*/ 0 h 156"/>
                <a:gd name="T4" fmla="*/ 85 w 86"/>
                <a:gd name="T5" fmla="*/ 49 h 156"/>
                <a:gd name="T6" fmla="*/ 85 w 86"/>
                <a:gd name="T7" fmla="*/ 155 h 156"/>
                <a:gd name="T8" fmla="*/ 0 w 86"/>
                <a:gd name="T9" fmla="*/ 107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56"/>
                <a:gd name="T17" fmla="*/ 86 w 86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56">
                  <a:moveTo>
                    <a:pt x="0" y="107"/>
                  </a:moveTo>
                  <a:lnTo>
                    <a:pt x="0" y="0"/>
                  </a:lnTo>
                  <a:lnTo>
                    <a:pt x="85" y="49"/>
                  </a:lnTo>
                  <a:lnTo>
                    <a:pt x="85" y="155"/>
                  </a:lnTo>
                  <a:lnTo>
                    <a:pt x="0" y="107"/>
                  </a:lnTo>
                </a:path>
              </a:pathLst>
            </a:custGeom>
            <a:solidFill>
              <a:srgbClr val="009999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500">
                <a:ea typeface="黑体" panose="02010609060101010101" pitchFamily="49" charset="-122"/>
              </a:endParaRPr>
            </a:p>
          </p:txBody>
        </p:sp>
        <p:sp>
          <p:nvSpPr>
            <p:cNvPr id="26714" name="Freeform 211"/>
            <p:cNvSpPr>
              <a:spLocks noChangeArrowheads="1"/>
            </p:cNvSpPr>
            <p:nvPr/>
          </p:nvSpPr>
          <p:spPr bwMode="auto">
            <a:xfrm>
              <a:off x="3442" y="2950"/>
              <a:ext cx="192" cy="78"/>
            </a:xfrm>
            <a:custGeom>
              <a:avLst/>
              <a:gdLst>
                <a:gd name="T0" fmla="*/ 106 w 192"/>
                <a:gd name="T1" fmla="*/ 0 h 78"/>
                <a:gd name="T2" fmla="*/ 0 w 192"/>
                <a:gd name="T3" fmla="*/ 27 h 78"/>
                <a:gd name="T4" fmla="*/ 84 w 192"/>
                <a:gd name="T5" fmla="*/ 77 h 78"/>
                <a:gd name="T6" fmla="*/ 191 w 192"/>
                <a:gd name="T7" fmla="*/ 49 h 78"/>
                <a:gd name="T8" fmla="*/ 106 w 192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78"/>
                <a:gd name="T17" fmla="*/ 192 w 192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78">
                  <a:moveTo>
                    <a:pt x="106" y="0"/>
                  </a:moveTo>
                  <a:lnTo>
                    <a:pt x="0" y="27"/>
                  </a:lnTo>
                  <a:lnTo>
                    <a:pt x="84" y="77"/>
                  </a:lnTo>
                  <a:lnTo>
                    <a:pt x="191" y="49"/>
                  </a:lnTo>
                  <a:lnTo>
                    <a:pt x="106" y="0"/>
                  </a:lnTo>
                </a:path>
              </a:pathLst>
            </a:custGeom>
            <a:solidFill>
              <a:srgbClr val="00CCCC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500">
                <a:ea typeface="黑体" panose="02010609060101010101" pitchFamily="49" charset="-122"/>
              </a:endParaRPr>
            </a:p>
          </p:txBody>
        </p:sp>
        <p:sp>
          <p:nvSpPr>
            <p:cNvPr id="26715" name="Freeform 212"/>
            <p:cNvSpPr>
              <a:spLocks noChangeArrowheads="1"/>
            </p:cNvSpPr>
            <p:nvPr/>
          </p:nvSpPr>
          <p:spPr bwMode="auto">
            <a:xfrm>
              <a:off x="3145" y="3099"/>
              <a:ext cx="106" cy="135"/>
            </a:xfrm>
            <a:custGeom>
              <a:avLst/>
              <a:gdLst>
                <a:gd name="T0" fmla="*/ 105 w 106"/>
                <a:gd name="T1" fmla="*/ 105 h 135"/>
                <a:gd name="T2" fmla="*/ 105 w 106"/>
                <a:gd name="T3" fmla="*/ 0 h 135"/>
                <a:gd name="T4" fmla="*/ 0 w 106"/>
                <a:gd name="T5" fmla="*/ 27 h 135"/>
                <a:gd name="T6" fmla="*/ 0 w 106"/>
                <a:gd name="T7" fmla="*/ 134 h 135"/>
                <a:gd name="T8" fmla="*/ 105 w 106"/>
                <a:gd name="T9" fmla="*/ 105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"/>
                <a:gd name="T16" fmla="*/ 0 h 135"/>
                <a:gd name="T17" fmla="*/ 106 w 106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" h="135">
                  <a:moveTo>
                    <a:pt x="105" y="105"/>
                  </a:moveTo>
                  <a:lnTo>
                    <a:pt x="105" y="0"/>
                  </a:lnTo>
                  <a:lnTo>
                    <a:pt x="0" y="27"/>
                  </a:lnTo>
                  <a:lnTo>
                    <a:pt x="0" y="134"/>
                  </a:lnTo>
                  <a:lnTo>
                    <a:pt x="105" y="105"/>
                  </a:lnTo>
                </a:path>
              </a:pathLst>
            </a:custGeom>
            <a:solidFill>
              <a:srgbClr val="99FFCC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500">
                <a:ea typeface="黑体" panose="02010609060101010101" pitchFamily="49" charset="-122"/>
              </a:endParaRPr>
            </a:p>
          </p:txBody>
        </p:sp>
        <p:sp>
          <p:nvSpPr>
            <p:cNvPr id="26716" name="Freeform 213"/>
            <p:cNvSpPr>
              <a:spLocks noChangeArrowheads="1"/>
            </p:cNvSpPr>
            <p:nvPr/>
          </p:nvSpPr>
          <p:spPr bwMode="auto">
            <a:xfrm>
              <a:off x="3060" y="3077"/>
              <a:ext cx="86" cy="156"/>
            </a:xfrm>
            <a:custGeom>
              <a:avLst/>
              <a:gdLst>
                <a:gd name="T0" fmla="*/ 0 w 86"/>
                <a:gd name="T1" fmla="*/ 107 h 156"/>
                <a:gd name="T2" fmla="*/ 0 w 86"/>
                <a:gd name="T3" fmla="*/ 0 h 156"/>
                <a:gd name="T4" fmla="*/ 85 w 86"/>
                <a:gd name="T5" fmla="*/ 49 h 156"/>
                <a:gd name="T6" fmla="*/ 85 w 86"/>
                <a:gd name="T7" fmla="*/ 155 h 156"/>
                <a:gd name="T8" fmla="*/ 0 w 86"/>
                <a:gd name="T9" fmla="*/ 107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56"/>
                <a:gd name="T17" fmla="*/ 86 w 86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56">
                  <a:moveTo>
                    <a:pt x="0" y="107"/>
                  </a:moveTo>
                  <a:lnTo>
                    <a:pt x="0" y="0"/>
                  </a:lnTo>
                  <a:lnTo>
                    <a:pt x="85" y="49"/>
                  </a:lnTo>
                  <a:lnTo>
                    <a:pt x="85" y="155"/>
                  </a:lnTo>
                  <a:lnTo>
                    <a:pt x="0" y="107"/>
                  </a:lnTo>
                </a:path>
              </a:pathLst>
            </a:custGeom>
            <a:solidFill>
              <a:srgbClr val="009999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500">
                <a:ea typeface="黑体" panose="02010609060101010101" pitchFamily="49" charset="-122"/>
              </a:endParaRPr>
            </a:p>
          </p:txBody>
        </p:sp>
        <p:sp>
          <p:nvSpPr>
            <p:cNvPr id="26717" name="Freeform 214"/>
            <p:cNvSpPr>
              <a:spLocks noChangeArrowheads="1"/>
            </p:cNvSpPr>
            <p:nvPr/>
          </p:nvSpPr>
          <p:spPr bwMode="auto">
            <a:xfrm>
              <a:off x="3060" y="3050"/>
              <a:ext cx="191" cy="77"/>
            </a:xfrm>
            <a:custGeom>
              <a:avLst/>
              <a:gdLst>
                <a:gd name="T0" fmla="*/ 105 w 191"/>
                <a:gd name="T1" fmla="*/ 0 h 77"/>
                <a:gd name="T2" fmla="*/ 0 w 191"/>
                <a:gd name="T3" fmla="*/ 27 h 77"/>
                <a:gd name="T4" fmla="*/ 84 w 191"/>
                <a:gd name="T5" fmla="*/ 76 h 77"/>
                <a:gd name="T6" fmla="*/ 190 w 191"/>
                <a:gd name="T7" fmla="*/ 48 h 77"/>
                <a:gd name="T8" fmla="*/ 105 w 191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77"/>
                <a:gd name="T17" fmla="*/ 191 w 191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77">
                  <a:moveTo>
                    <a:pt x="105" y="0"/>
                  </a:moveTo>
                  <a:lnTo>
                    <a:pt x="0" y="27"/>
                  </a:lnTo>
                  <a:lnTo>
                    <a:pt x="84" y="76"/>
                  </a:lnTo>
                  <a:lnTo>
                    <a:pt x="190" y="48"/>
                  </a:lnTo>
                  <a:lnTo>
                    <a:pt x="105" y="0"/>
                  </a:lnTo>
                </a:path>
              </a:pathLst>
            </a:custGeom>
            <a:solidFill>
              <a:srgbClr val="00CCCC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500">
                <a:ea typeface="黑体" panose="02010609060101010101" pitchFamily="49" charset="-122"/>
              </a:endParaRPr>
            </a:p>
          </p:txBody>
        </p:sp>
        <p:sp>
          <p:nvSpPr>
            <p:cNvPr id="26718" name="Freeform 215"/>
            <p:cNvSpPr>
              <a:spLocks noChangeArrowheads="1"/>
            </p:cNvSpPr>
            <p:nvPr/>
          </p:nvSpPr>
          <p:spPr bwMode="auto">
            <a:xfrm>
              <a:off x="3858" y="3192"/>
              <a:ext cx="106" cy="136"/>
            </a:xfrm>
            <a:custGeom>
              <a:avLst/>
              <a:gdLst>
                <a:gd name="T0" fmla="*/ 105 w 106"/>
                <a:gd name="T1" fmla="*/ 107 h 136"/>
                <a:gd name="T2" fmla="*/ 105 w 106"/>
                <a:gd name="T3" fmla="*/ 0 h 136"/>
                <a:gd name="T4" fmla="*/ 0 w 106"/>
                <a:gd name="T5" fmla="*/ 29 h 136"/>
                <a:gd name="T6" fmla="*/ 0 w 106"/>
                <a:gd name="T7" fmla="*/ 135 h 136"/>
                <a:gd name="T8" fmla="*/ 105 w 106"/>
                <a:gd name="T9" fmla="*/ 107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"/>
                <a:gd name="T16" fmla="*/ 0 h 136"/>
                <a:gd name="T17" fmla="*/ 106 w 106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" h="136">
                  <a:moveTo>
                    <a:pt x="105" y="107"/>
                  </a:moveTo>
                  <a:lnTo>
                    <a:pt x="105" y="0"/>
                  </a:lnTo>
                  <a:lnTo>
                    <a:pt x="0" y="29"/>
                  </a:lnTo>
                  <a:lnTo>
                    <a:pt x="0" y="135"/>
                  </a:lnTo>
                  <a:lnTo>
                    <a:pt x="105" y="107"/>
                  </a:lnTo>
                </a:path>
              </a:pathLst>
            </a:custGeom>
            <a:solidFill>
              <a:srgbClr val="99FFCC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500">
                <a:ea typeface="黑体" panose="02010609060101010101" pitchFamily="49" charset="-122"/>
              </a:endParaRPr>
            </a:p>
          </p:txBody>
        </p:sp>
        <p:sp>
          <p:nvSpPr>
            <p:cNvPr id="26719" name="Freeform 216"/>
            <p:cNvSpPr>
              <a:spLocks noChangeArrowheads="1"/>
            </p:cNvSpPr>
            <p:nvPr/>
          </p:nvSpPr>
          <p:spPr bwMode="auto">
            <a:xfrm>
              <a:off x="3773" y="3172"/>
              <a:ext cx="86" cy="156"/>
            </a:xfrm>
            <a:custGeom>
              <a:avLst/>
              <a:gdLst>
                <a:gd name="T0" fmla="*/ 0 w 86"/>
                <a:gd name="T1" fmla="*/ 105 h 156"/>
                <a:gd name="T2" fmla="*/ 0 w 86"/>
                <a:gd name="T3" fmla="*/ 0 h 156"/>
                <a:gd name="T4" fmla="*/ 85 w 86"/>
                <a:gd name="T5" fmla="*/ 49 h 156"/>
                <a:gd name="T6" fmla="*/ 85 w 86"/>
                <a:gd name="T7" fmla="*/ 155 h 156"/>
                <a:gd name="T8" fmla="*/ 0 w 86"/>
                <a:gd name="T9" fmla="*/ 105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56"/>
                <a:gd name="T17" fmla="*/ 86 w 86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56">
                  <a:moveTo>
                    <a:pt x="0" y="105"/>
                  </a:moveTo>
                  <a:lnTo>
                    <a:pt x="0" y="0"/>
                  </a:lnTo>
                  <a:lnTo>
                    <a:pt x="85" y="49"/>
                  </a:lnTo>
                  <a:lnTo>
                    <a:pt x="85" y="155"/>
                  </a:lnTo>
                  <a:lnTo>
                    <a:pt x="0" y="105"/>
                  </a:lnTo>
                </a:path>
              </a:pathLst>
            </a:custGeom>
            <a:solidFill>
              <a:srgbClr val="009999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500">
                <a:ea typeface="黑体" panose="02010609060101010101" pitchFamily="49" charset="-122"/>
              </a:endParaRPr>
            </a:p>
          </p:txBody>
        </p:sp>
        <p:sp>
          <p:nvSpPr>
            <p:cNvPr id="26720" name="Freeform 217"/>
            <p:cNvSpPr>
              <a:spLocks noChangeArrowheads="1"/>
            </p:cNvSpPr>
            <p:nvPr/>
          </p:nvSpPr>
          <p:spPr bwMode="auto">
            <a:xfrm>
              <a:off x="3773" y="3143"/>
              <a:ext cx="191" cy="79"/>
            </a:xfrm>
            <a:custGeom>
              <a:avLst/>
              <a:gdLst>
                <a:gd name="T0" fmla="*/ 105 w 191"/>
                <a:gd name="T1" fmla="*/ 0 h 79"/>
                <a:gd name="T2" fmla="*/ 0 w 191"/>
                <a:gd name="T3" fmla="*/ 28 h 79"/>
                <a:gd name="T4" fmla="*/ 84 w 191"/>
                <a:gd name="T5" fmla="*/ 78 h 79"/>
                <a:gd name="T6" fmla="*/ 190 w 191"/>
                <a:gd name="T7" fmla="*/ 49 h 79"/>
                <a:gd name="T8" fmla="*/ 105 w 191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79"/>
                <a:gd name="T17" fmla="*/ 191 w 191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79">
                  <a:moveTo>
                    <a:pt x="105" y="0"/>
                  </a:moveTo>
                  <a:lnTo>
                    <a:pt x="0" y="28"/>
                  </a:lnTo>
                  <a:lnTo>
                    <a:pt x="84" y="78"/>
                  </a:lnTo>
                  <a:lnTo>
                    <a:pt x="190" y="49"/>
                  </a:lnTo>
                  <a:lnTo>
                    <a:pt x="105" y="0"/>
                  </a:lnTo>
                </a:path>
              </a:pathLst>
            </a:custGeom>
            <a:solidFill>
              <a:srgbClr val="00CCCC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500">
                <a:ea typeface="黑体" panose="02010609060101010101" pitchFamily="49" charset="-122"/>
              </a:endParaRPr>
            </a:p>
          </p:txBody>
        </p:sp>
        <p:sp>
          <p:nvSpPr>
            <p:cNvPr id="26721" name="Freeform 218"/>
            <p:cNvSpPr>
              <a:spLocks noChangeArrowheads="1"/>
            </p:cNvSpPr>
            <p:nvPr/>
          </p:nvSpPr>
          <p:spPr bwMode="auto">
            <a:xfrm>
              <a:off x="3269" y="3103"/>
              <a:ext cx="175" cy="74"/>
            </a:xfrm>
            <a:custGeom>
              <a:avLst/>
              <a:gdLst>
                <a:gd name="T0" fmla="*/ 0 w 175"/>
                <a:gd name="T1" fmla="*/ 44 h 74"/>
                <a:gd name="T2" fmla="*/ 42 w 175"/>
                <a:gd name="T3" fmla="*/ 73 h 74"/>
                <a:gd name="T4" fmla="*/ 148 w 175"/>
                <a:gd name="T5" fmla="*/ 42 h 74"/>
                <a:gd name="T6" fmla="*/ 174 w 175"/>
                <a:gd name="T7" fmla="*/ 58 h 74"/>
                <a:gd name="T8" fmla="*/ 174 w 175"/>
                <a:gd name="T9" fmla="*/ 5 h 74"/>
                <a:gd name="T10" fmla="*/ 68 w 175"/>
                <a:gd name="T11" fmla="*/ 0 h 74"/>
                <a:gd name="T12" fmla="*/ 102 w 175"/>
                <a:gd name="T13" fmla="*/ 17 h 74"/>
                <a:gd name="T14" fmla="*/ 0 w 175"/>
                <a:gd name="T15" fmla="*/ 44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5"/>
                <a:gd name="T25" fmla="*/ 0 h 74"/>
                <a:gd name="T26" fmla="*/ 175 w 175"/>
                <a:gd name="T27" fmla="*/ 74 h 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5" h="74">
                  <a:moveTo>
                    <a:pt x="0" y="44"/>
                  </a:moveTo>
                  <a:lnTo>
                    <a:pt x="42" y="73"/>
                  </a:lnTo>
                  <a:lnTo>
                    <a:pt x="148" y="42"/>
                  </a:lnTo>
                  <a:lnTo>
                    <a:pt x="174" y="58"/>
                  </a:lnTo>
                  <a:lnTo>
                    <a:pt x="174" y="5"/>
                  </a:lnTo>
                  <a:lnTo>
                    <a:pt x="68" y="0"/>
                  </a:lnTo>
                  <a:lnTo>
                    <a:pt x="102" y="17"/>
                  </a:lnTo>
                  <a:lnTo>
                    <a:pt x="0" y="44"/>
                  </a:lnTo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500">
                <a:ea typeface="黑体" panose="02010609060101010101" pitchFamily="49" charset="-122"/>
              </a:endParaRPr>
            </a:p>
          </p:txBody>
        </p:sp>
        <p:sp>
          <p:nvSpPr>
            <p:cNvPr id="26722" name="Freeform 219"/>
            <p:cNvSpPr>
              <a:spLocks noChangeArrowheads="1"/>
            </p:cNvSpPr>
            <p:nvPr/>
          </p:nvSpPr>
          <p:spPr bwMode="auto">
            <a:xfrm>
              <a:off x="3268" y="3095"/>
              <a:ext cx="175" cy="75"/>
            </a:xfrm>
            <a:custGeom>
              <a:avLst/>
              <a:gdLst>
                <a:gd name="T0" fmla="*/ 0 w 175"/>
                <a:gd name="T1" fmla="*/ 45 h 75"/>
                <a:gd name="T2" fmla="*/ 41 w 175"/>
                <a:gd name="T3" fmla="*/ 74 h 75"/>
                <a:gd name="T4" fmla="*/ 147 w 175"/>
                <a:gd name="T5" fmla="*/ 43 h 75"/>
                <a:gd name="T6" fmla="*/ 172 w 175"/>
                <a:gd name="T7" fmla="*/ 60 h 75"/>
                <a:gd name="T8" fmla="*/ 174 w 175"/>
                <a:gd name="T9" fmla="*/ 6 h 75"/>
                <a:gd name="T10" fmla="*/ 68 w 175"/>
                <a:gd name="T11" fmla="*/ 0 h 75"/>
                <a:gd name="T12" fmla="*/ 101 w 175"/>
                <a:gd name="T13" fmla="*/ 19 h 75"/>
                <a:gd name="T14" fmla="*/ 0 w 175"/>
                <a:gd name="T15" fmla="*/ 45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5"/>
                <a:gd name="T25" fmla="*/ 0 h 75"/>
                <a:gd name="T26" fmla="*/ 175 w 175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5" h="75">
                  <a:moveTo>
                    <a:pt x="0" y="45"/>
                  </a:moveTo>
                  <a:lnTo>
                    <a:pt x="41" y="74"/>
                  </a:lnTo>
                  <a:lnTo>
                    <a:pt x="147" y="43"/>
                  </a:lnTo>
                  <a:lnTo>
                    <a:pt x="172" y="60"/>
                  </a:lnTo>
                  <a:lnTo>
                    <a:pt x="174" y="6"/>
                  </a:lnTo>
                  <a:lnTo>
                    <a:pt x="68" y="0"/>
                  </a:lnTo>
                  <a:lnTo>
                    <a:pt x="101" y="19"/>
                  </a:lnTo>
                  <a:lnTo>
                    <a:pt x="0" y="45"/>
                  </a:lnTo>
                </a:path>
              </a:pathLst>
            </a:custGeom>
            <a:solidFill>
              <a:srgbClr val="33CC3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500">
                <a:ea typeface="黑体" panose="02010609060101010101" pitchFamily="49" charset="-122"/>
              </a:endParaRPr>
            </a:p>
          </p:txBody>
        </p:sp>
        <p:sp>
          <p:nvSpPr>
            <p:cNvPr id="26723" name="Freeform 220"/>
            <p:cNvSpPr>
              <a:spLocks noChangeArrowheads="1"/>
            </p:cNvSpPr>
            <p:nvPr/>
          </p:nvSpPr>
          <p:spPr bwMode="auto">
            <a:xfrm>
              <a:off x="3624" y="3303"/>
              <a:ext cx="174" cy="75"/>
            </a:xfrm>
            <a:custGeom>
              <a:avLst/>
              <a:gdLst>
                <a:gd name="T0" fmla="*/ 173 w 174"/>
                <a:gd name="T1" fmla="*/ 28 h 75"/>
                <a:gd name="T2" fmla="*/ 130 w 174"/>
                <a:gd name="T3" fmla="*/ 0 h 75"/>
                <a:gd name="T4" fmla="*/ 25 w 174"/>
                <a:gd name="T5" fmla="*/ 30 h 75"/>
                <a:gd name="T6" fmla="*/ 0 w 174"/>
                <a:gd name="T7" fmla="*/ 13 h 75"/>
                <a:gd name="T8" fmla="*/ 0 w 174"/>
                <a:gd name="T9" fmla="*/ 67 h 75"/>
                <a:gd name="T10" fmla="*/ 105 w 174"/>
                <a:gd name="T11" fmla="*/ 74 h 75"/>
                <a:gd name="T12" fmla="*/ 70 w 174"/>
                <a:gd name="T13" fmla="*/ 54 h 75"/>
                <a:gd name="T14" fmla="*/ 173 w 174"/>
                <a:gd name="T15" fmla="*/ 28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4"/>
                <a:gd name="T25" fmla="*/ 0 h 75"/>
                <a:gd name="T26" fmla="*/ 174 w 174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4" h="75">
                  <a:moveTo>
                    <a:pt x="173" y="28"/>
                  </a:moveTo>
                  <a:lnTo>
                    <a:pt x="130" y="0"/>
                  </a:lnTo>
                  <a:lnTo>
                    <a:pt x="25" y="30"/>
                  </a:lnTo>
                  <a:lnTo>
                    <a:pt x="0" y="13"/>
                  </a:lnTo>
                  <a:lnTo>
                    <a:pt x="0" y="67"/>
                  </a:lnTo>
                  <a:lnTo>
                    <a:pt x="105" y="74"/>
                  </a:lnTo>
                  <a:lnTo>
                    <a:pt x="70" y="54"/>
                  </a:lnTo>
                  <a:lnTo>
                    <a:pt x="173" y="28"/>
                  </a:lnTo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500">
                <a:ea typeface="黑体" panose="02010609060101010101" pitchFamily="49" charset="-122"/>
              </a:endParaRPr>
            </a:p>
          </p:txBody>
        </p:sp>
        <p:sp>
          <p:nvSpPr>
            <p:cNvPr id="26724" name="Freeform 221"/>
            <p:cNvSpPr>
              <a:spLocks noChangeArrowheads="1"/>
            </p:cNvSpPr>
            <p:nvPr/>
          </p:nvSpPr>
          <p:spPr bwMode="auto">
            <a:xfrm>
              <a:off x="3625" y="3297"/>
              <a:ext cx="174" cy="74"/>
            </a:xfrm>
            <a:custGeom>
              <a:avLst/>
              <a:gdLst>
                <a:gd name="T0" fmla="*/ 173 w 174"/>
                <a:gd name="T1" fmla="*/ 27 h 74"/>
                <a:gd name="T2" fmla="*/ 131 w 174"/>
                <a:gd name="T3" fmla="*/ 0 h 74"/>
                <a:gd name="T4" fmla="*/ 26 w 174"/>
                <a:gd name="T5" fmla="*/ 29 h 74"/>
                <a:gd name="T6" fmla="*/ 1 w 174"/>
                <a:gd name="T7" fmla="*/ 13 h 74"/>
                <a:gd name="T8" fmla="*/ 0 w 174"/>
                <a:gd name="T9" fmla="*/ 66 h 74"/>
                <a:gd name="T10" fmla="*/ 105 w 174"/>
                <a:gd name="T11" fmla="*/ 73 h 74"/>
                <a:gd name="T12" fmla="*/ 72 w 174"/>
                <a:gd name="T13" fmla="*/ 54 h 74"/>
                <a:gd name="T14" fmla="*/ 173 w 174"/>
                <a:gd name="T15" fmla="*/ 27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4"/>
                <a:gd name="T25" fmla="*/ 0 h 74"/>
                <a:gd name="T26" fmla="*/ 174 w 174"/>
                <a:gd name="T27" fmla="*/ 74 h 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4" h="74">
                  <a:moveTo>
                    <a:pt x="173" y="27"/>
                  </a:moveTo>
                  <a:lnTo>
                    <a:pt x="131" y="0"/>
                  </a:lnTo>
                  <a:lnTo>
                    <a:pt x="26" y="29"/>
                  </a:lnTo>
                  <a:lnTo>
                    <a:pt x="1" y="13"/>
                  </a:lnTo>
                  <a:lnTo>
                    <a:pt x="0" y="66"/>
                  </a:lnTo>
                  <a:lnTo>
                    <a:pt x="105" y="73"/>
                  </a:lnTo>
                  <a:lnTo>
                    <a:pt x="72" y="54"/>
                  </a:lnTo>
                  <a:lnTo>
                    <a:pt x="173" y="27"/>
                  </a:lnTo>
                </a:path>
              </a:pathLst>
            </a:custGeom>
            <a:solidFill>
              <a:srgbClr val="33CC3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500">
                <a:ea typeface="黑体" panose="02010609060101010101" pitchFamily="49" charset="-122"/>
              </a:endParaRPr>
            </a:p>
          </p:txBody>
        </p:sp>
      </p:grpSp>
      <p:sp>
        <p:nvSpPr>
          <p:cNvPr id="26669" name="矩形 2"/>
          <p:cNvSpPr>
            <a:spLocks noChangeArrowheads="1"/>
          </p:cNvSpPr>
          <p:nvPr/>
        </p:nvSpPr>
        <p:spPr bwMode="auto">
          <a:xfrm>
            <a:off x="8607425" y="2817813"/>
            <a:ext cx="631825" cy="3540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15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政法</a:t>
            </a:r>
          </a:p>
        </p:txBody>
      </p:sp>
      <p:sp>
        <p:nvSpPr>
          <p:cNvPr id="26670" name="矩形 3"/>
          <p:cNvSpPr>
            <a:spLocks noChangeArrowheads="1"/>
          </p:cNvSpPr>
          <p:nvPr/>
        </p:nvSpPr>
        <p:spPr bwMode="auto">
          <a:xfrm>
            <a:off x="9253538" y="2827338"/>
            <a:ext cx="630237" cy="3540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15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城管</a:t>
            </a:r>
          </a:p>
        </p:txBody>
      </p:sp>
      <p:sp>
        <p:nvSpPr>
          <p:cNvPr id="26671" name="矩形 5"/>
          <p:cNvSpPr>
            <a:spLocks noChangeArrowheads="1"/>
          </p:cNvSpPr>
          <p:nvPr/>
        </p:nvSpPr>
        <p:spPr bwMode="auto">
          <a:xfrm>
            <a:off x="9890125" y="2835275"/>
            <a:ext cx="631825" cy="354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15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公安</a:t>
            </a:r>
          </a:p>
        </p:txBody>
      </p:sp>
      <p:sp>
        <p:nvSpPr>
          <p:cNvPr id="26672" name="矩形 6"/>
          <p:cNvSpPr>
            <a:spLocks noChangeArrowheads="1"/>
          </p:cNvSpPr>
          <p:nvPr/>
        </p:nvSpPr>
        <p:spPr bwMode="auto">
          <a:xfrm>
            <a:off x="10552113" y="2835275"/>
            <a:ext cx="630237" cy="354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15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民政</a:t>
            </a:r>
          </a:p>
        </p:txBody>
      </p:sp>
      <p:sp>
        <p:nvSpPr>
          <p:cNvPr id="26673" name="矩形 7"/>
          <p:cNvSpPr>
            <a:spLocks noChangeArrowheads="1"/>
          </p:cNvSpPr>
          <p:nvPr/>
        </p:nvSpPr>
        <p:spPr bwMode="auto">
          <a:xfrm>
            <a:off x="11182350" y="2835275"/>
            <a:ext cx="630238" cy="354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15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消防</a:t>
            </a:r>
          </a:p>
        </p:txBody>
      </p:sp>
      <p:sp>
        <p:nvSpPr>
          <p:cNvPr id="26674" name="矩形 219"/>
          <p:cNvSpPr>
            <a:spLocks noChangeArrowheads="1"/>
          </p:cNvSpPr>
          <p:nvPr/>
        </p:nvSpPr>
        <p:spPr bwMode="auto">
          <a:xfrm>
            <a:off x="8810625" y="3729038"/>
            <a:ext cx="630238" cy="3540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15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残联</a:t>
            </a:r>
          </a:p>
        </p:txBody>
      </p:sp>
      <p:sp>
        <p:nvSpPr>
          <p:cNvPr id="26675" name="矩形 220"/>
          <p:cNvSpPr>
            <a:spLocks noChangeArrowheads="1"/>
          </p:cNvSpPr>
          <p:nvPr/>
        </p:nvSpPr>
        <p:spPr bwMode="auto">
          <a:xfrm>
            <a:off x="9550400" y="3740150"/>
            <a:ext cx="630238" cy="354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15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旅游</a:t>
            </a:r>
          </a:p>
        </p:txBody>
      </p:sp>
      <p:sp>
        <p:nvSpPr>
          <p:cNvPr id="26676" name="矩形 221"/>
          <p:cNvSpPr>
            <a:spLocks noChangeArrowheads="1"/>
          </p:cNvSpPr>
          <p:nvPr/>
        </p:nvSpPr>
        <p:spPr bwMode="auto">
          <a:xfrm>
            <a:off x="10288588" y="3721100"/>
            <a:ext cx="630237" cy="354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15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食药</a:t>
            </a:r>
          </a:p>
        </p:txBody>
      </p:sp>
      <p:sp>
        <p:nvSpPr>
          <p:cNvPr id="26677" name="矩形 222"/>
          <p:cNvSpPr>
            <a:spLocks noChangeArrowheads="1"/>
          </p:cNvSpPr>
          <p:nvPr/>
        </p:nvSpPr>
        <p:spPr bwMode="auto">
          <a:xfrm>
            <a:off x="11136313" y="3754438"/>
            <a:ext cx="409575" cy="3540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r>
              <a:rPr lang="en-US" altLang="zh-CN" sz="15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</a:t>
            </a:r>
          </a:p>
        </p:txBody>
      </p:sp>
      <p:sp>
        <p:nvSpPr>
          <p:cNvPr id="76" name="圆角矩形 75"/>
          <p:cNvSpPr/>
          <p:nvPr/>
        </p:nvSpPr>
        <p:spPr>
          <a:xfrm>
            <a:off x="431800" y="2212975"/>
            <a:ext cx="7715250" cy="2924175"/>
          </a:xfrm>
          <a:prstGeom prst="roundRect">
            <a:avLst>
              <a:gd name="adj" fmla="val 6220"/>
            </a:avLst>
          </a:prstGeom>
          <a:noFill/>
          <a:ln w="22225" cmpd="sng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00" noProof="1"/>
          </a:p>
        </p:txBody>
      </p:sp>
      <p:sp>
        <p:nvSpPr>
          <p:cNvPr id="26679" name="TextBox 37"/>
          <p:cNvSpPr txBox="1">
            <a:spLocks noChangeArrowheads="1"/>
          </p:cNvSpPr>
          <p:nvPr/>
        </p:nvSpPr>
        <p:spPr bwMode="auto">
          <a:xfrm>
            <a:off x="1411288" y="3100388"/>
            <a:ext cx="1604962" cy="3540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algn="ctr"/>
            <a:r>
              <a:rPr lang="zh-CN" altLang="en-US" sz="15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社会化服务</a:t>
            </a:r>
          </a:p>
        </p:txBody>
      </p:sp>
      <p:sp>
        <p:nvSpPr>
          <p:cNvPr id="26680" name="AutoShape 7"/>
          <p:cNvSpPr>
            <a:spLocks noChangeArrowheads="1"/>
          </p:cNvSpPr>
          <p:nvPr/>
        </p:nvSpPr>
        <p:spPr bwMode="auto">
          <a:xfrm>
            <a:off x="3186113" y="2489200"/>
            <a:ext cx="539750" cy="558800"/>
          </a:xfrm>
          <a:prstGeom prst="pentagon">
            <a:avLst/>
          </a:prstGeom>
          <a:solidFill>
            <a:srgbClr val="CC3300"/>
          </a:solidFill>
          <a:ln w="9525">
            <a:noFill/>
            <a:miter lim="800000"/>
          </a:ln>
        </p:spPr>
        <p:txBody>
          <a:bodyPr wrap="none" lIns="121917" tIns="60958" rIns="121917" bIns="60958" anchor="ctr"/>
          <a:lstStyle/>
          <a:p>
            <a:endParaRPr lang="zh-CN" altLang="en-US" sz="15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AutoShape 8"/>
          <p:cNvSpPr>
            <a:spLocks noChangeArrowheads="1"/>
          </p:cNvSpPr>
          <p:nvPr/>
        </p:nvSpPr>
        <p:spPr bwMode="auto">
          <a:xfrm>
            <a:off x="665163" y="2465388"/>
            <a:ext cx="576262" cy="593725"/>
          </a:xfrm>
          <a:prstGeom prst="pent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1917" tIns="60958" rIns="121917" bIns="6095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9pPr>
          </a:lstStyle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5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82" name="AutoShape 10"/>
          <p:cNvSpPr>
            <a:spLocks noChangeArrowheads="1"/>
          </p:cNvSpPr>
          <p:nvPr/>
        </p:nvSpPr>
        <p:spPr bwMode="auto">
          <a:xfrm>
            <a:off x="1298575" y="2465388"/>
            <a:ext cx="587375" cy="604837"/>
          </a:xfrm>
          <a:prstGeom prst="pentagon">
            <a:avLst/>
          </a:prstGeom>
          <a:solidFill>
            <a:srgbClr val="FFC000"/>
          </a:solidFill>
          <a:ln w="9525">
            <a:noFill/>
            <a:miter lim="800000"/>
          </a:ln>
        </p:spPr>
        <p:txBody>
          <a:bodyPr wrap="none" lIns="121917" tIns="60958" rIns="121917" bIns="60958" anchor="ctr"/>
          <a:lstStyle/>
          <a:p>
            <a:endParaRPr lang="zh-CN" altLang="en-US" sz="15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83" name="AutoShape 11"/>
          <p:cNvSpPr>
            <a:spLocks noChangeArrowheads="1"/>
          </p:cNvSpPr>
          <p:nvPr/>
        </p:nvSpPr>
        <p:spPr bwMode="auto">
          <a:xfrm>
            <a:off x="2557463" y="2501900"/>
            <a:ext cx="539750" cy="557213"/>
          </a:xfrm>
          <a:prstGeom prst="pentagon">
            <a:avLst/>
          </a:prstGeom>
          <a:solidFill>
            <a:srgbClr val="339966"/>
          </a:solidFill>
          <a:ln w="9525">
            <a:noFill/>
            <a:miter lim="800000"/>
          </a:ln>
        </p:spPr>
        <p:txBody>
          <a:bodyPr wrap="none" lIns="121917" tIns="60958" rIns="121917" bIns="60958" anchor="ctr"/>
          <a:lstStyle/>
          <a:p>
            <a:endParaRPr lang="zh-CN" altLang="en-US" sz="15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84" name="AutoShape 9"/>
          <p:cNvSpPr>
            <a:spLocks noChangeArrowheads="1"/>
          </p:cNvSpPr>
          <p:nvPr/>
        </p:nvSpPr>
        <p:spPr bwMode="auto">
          <a:xfrm>
            <a:off x="1928813" y="2474913"/>
            <a:ext cx="568325" cy="584200"/>
          </a:xfrm>
          <a:prstGeom prst="pentagon">
            <a:avLst/>
          </a:prstGeom>
          <a:solidFill>
            <a:schemeClr val="accent2"/>
          </a:solidFill>
          <a:ln w="9525">
            <a:noFill/>
            <a:miter lim="800000"/>
          </a:ln>
        </p:spPr>
        <p:txBody>
          <a:bodyPr wrap="none" lIns="121917" tIns="60958" rIns="121917" bIns="60958" anchor="ctr"/>
          <a:lstStyle/>
          <a:p>
            <a:endParaRPr lang="zh-CN" altLang="en-US" sz="15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85" name="矩形 223"/>
          <p:cNvSpPr>
            <a:spLocks noChangeArrowheads="1"/>
          </p:cNvSpPr>
          <p:nvPr/>
        </p:nvSpPr>
        <p:spPr bwMode="auto">
          <a:xfrm>
            <a:off x="677863" y="2552700"/>
            <a:ext cx="6445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r>
              <a:rPr lang="zh-CN" altLang="en-US" sz="1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居委会</a:t>
            </a:r>
          </a:p>
        </p:txBody>
      </p:sp>
      <p:sp>
        <p:nvSpPr>
          <p:cNvPr id="26686" name="矩形 224"/>
          <p:cNvSpPr>
            <a:spLocks noChangeArrowheads="1"/>
          </p:cNvSpPr>
          <p:nvPr/>
        </p:nvSpPr>
        <p:spPr bwMode="auto">
          <a:xfrm>
            <a:off x="1320800" y="2549525"/>
            <a:ext cx="67151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r>
              <a:rPr lang="zh-CN" altLang="en-US" sz="1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志愿者</a:t>
            </a:r>
          </a:p>
        </p:txBody>
      </p:sp>
      <p:sp>
        <p:nvSpPr>
          <p:cNvPr id="26687" name="矩形 225"/>
          <p:cNvSpPr>
            <a:spLocks noChangeArrowheads="1"/>
          </p:cNvSpPr>
          <p:nvPr/>
        </p:nvSpPr>
        <p:spPr bwMode="auto">
          <a:xfrm>
            <a:off x="1978025" y="2605088"/>
            <a:ext cx="757238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周边</a:t>
            </a:r>
          </a:p>
          <a:p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商家</a:t>
            </a:r>
          </a:p>
        </p:txBody>
      </p:sp>
      <p:sp>
        <p:nvSpPr>
          <p:cNvPr id="26688" name="矩形 226"/>
          <p:cNvSpPr>
            <a:spLocks noChangeArrowheads="1"/>
          </p:cNvSpPr>
          <p:nvPr/>
        </p:nvSpPr>
        <p:spPr bwMode="auto">
          <a:xfrm>
            <a:off x="2598738" y="2563813"/>
            <a:ext cx="511175" cy="1046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r>
              <a:rPr lang="zh-CN" altLang="en-US" sz="1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小区</a:t>
            </a:r>
          </a:p>
          <a:p>
            <a:r>
              <a:rPr lang="zh-CN" altLang="en-US" sz="1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物业</a:t>
            </a:r>
          </a:p>
        </p:txBody>
      </p:sp>
      <p:sp>
        <p:nvSpPr>
          <p:cNvPr id="26689" name="矩形 227"/>
          <p:cNvSpPr>
            <a:spLocks noChangeArrowheads="1"/>
          </p:cNvSpPr>
          <p:nvPr/>
        </p:nvSpPr>
        <p:spPr bwMode="auto">
          <a:xfrm>
            <a:off x="3221038" y="2603500"/>
            <a:ext cx="544512" cy="860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</a:t>
            </a:r>
          </a:p>
          <a:p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</a:t>
            </a:r>
          </a:p>
        </p:txBody>
      </p:sp>
      <p:sp>
        <p:nvSpPr>
          <p:cNvPr id="88" name="圆角矩形 87"/>
          <p:cNvSpPr/>
          <p:nvPr/>
        </p:nvSpPr>
        <p:spPr>
          <a:xfrm>
            <a:off x="565150" y="2354263"/>
            <a:ext cx="3294063" cy="1019175"/>
          </a:xfrm>
          <a:prstGeom prst="roundRect">
            <a:avLst>
              <a:gd name="adj" fmla="val 6220"/>
            </a:avLst>
          </a:prstGeom>
          <a:noFill/>
          <a:ln w="1905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00" noProof="1"/>
          </a:p>
        </p:txBody>
      </p:sp>
      <p:sp>
        <p:nvSpPr>
          <p:cNvPr id="89" name="圆角矩形 88"/>
          <p:cNvSpPr/>
          <p:nvPr/>
        </p:nvSpPr>
        <p:spPr>
          <a:xfrm>
            <a:off x="558800" y="3457575"/>
            <a:ext cx="3294063" cy="1208088"/>
          </a:xfrm>
          <a:prstGeom prst="roundRect">
            <a:avLst>
              <a:gd name="adj" fmla="val 6220"/>
            </a:avLst>
          </a:prstGeom>
          <a:noFill/>
          <a:ln w="1905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00" noProof="1"/>
          </a:p>
        </p:txBody>
      </p:sp>
      <p:sp>
        <p:nvSpPr>
          <p:cNvPr id="90" name="圆角矩形 89"/>
          <p:cNvSpPr/>
          <p:nvPr/>
        </p:nvSpPr>
        <p:spPr>
          <a:xfrm>
            <a:off x="4089400" y="2354263"/>
            <a:ext cx="3709988" cy="2311400"/>
          </a:xfrm>
          <a:prstGeom prst="roundRect">
            <a:avLst>
              <a:gd name="adj" fmla="val 6220"/>
            </a:avLst>
          </a:prstGeom>
          <a:noFill/>
          <a:ln w="1905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00" noProof="1"/>
          </a:p>
        </p:txBody>
      </p:sp>
      <p:sp>
        <p:nvSpPr>
          <p:cNvPr id="91" name="圆角矩形 90"/>
          <p:cNvSpPr/>
          <p:nvPr/>
        </p:nvSpPr>
        <p:spPr>
          <a:xfrm>
            <a:off x="8382000" y="2217738"/>
            <a:ext cx="3570288" cy="2924175"/>
          </a:xfrm>
          <a:prstGeom prst="roundRect">
            <a:avLst>
              <a:gd name="adj" fmla="val 6220"/>
            </a:avLst>
          </a:prstGeom>
          <a:noFill/>
          <a:ln w="22225" cmpd="sng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00" noProof="1"/>
          </a:p>
        </p:txBody>
      </p:sp>
      <p:sp>
        <p:nvSpPr>
          <p:cNvPr id="92" name="圆角矩形 91"/>
          <p:cNvSpPr/>
          <p:nvPr/>
        </p:nvSpPr>
        <p:spPr>
          <a:xfrm>
            <a:off x="431800" y="5438775"/>
            <a:ext cx="11520488" cy="1185863"/>
          </a:xfrm>
          <a:prstGeom prst="roundRect">
            <a:avLst>
              <a:gd name="adj" fmla="val 6220"/>
            </a:avLst>
          </a:prstGeom>
          <a:noFill/>
          <a:ln w="22225" cmpd="sng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00" noProof="1"/>
          </a:p>
        </p:txBody>
      </p:sp>
      <p:sp>
        <p:nvSpPr>
          <p:cNvPr id="26695" name="AutoShape 38"/>
          <p:cNvSpPr>
            <a:spLocks noChangeArrowheads="1"/>
          </p:cNvSpPr>
          <p:nvPr/>
        </p:nvSpPr>
        <p:spPr bwMode="auto">
          <a:xfrm rot="10800000">
            <a:off x="6253163" y="5148263"/>
            <a:ext cx="220662" cy="268287"/>
          </a:xfrm>
          <a:prstGeom prst="downArrow">
            <a:avLst>
              <a:gd name="adj1" fmla="val 42380"/>
              <a:gd name="adj2" fmla="val 56801"/>
            </a:avLst>
          </a:prstGeom>
          <a:solidFill>
            <a:srgbClr val="0070C0"/>
          </a:solidFill>
          <a:ln w="9525">
            <a:noFill/>
            <a:miter lim="800000"/>
          </a:ln>
        </p:spPr>
        <p:txBody>
          <a:bodyPr vert="eaVert" wrap="none" lIns="121917" tIns="60958" rIns="121917" bIns="60958" anchor="ctr"/>
          <a:lstStyle/>
          <a:p>
            <a:pPr algn="ctr"/>
            <a:endParaRPr lang="zh-CN" altLang="en-US" sz="1500">
              <a:ea typeface="黑体" panose="02010609060101010101" pitchFamily="49" charset="-122"/>
            </a:endParaRPr>
          </a:p>
        </p:txBody>
      </p:sp>
      <p:sp>
        <p:nvSpPr>
          <p:cNvPr id="26696" name="AutoShape 38"/>
          <p:cNvSpPr>
            <a:spLocks noChangeArrowheads="1"/>
          </p:cNvSpPr>
          <p:nvPr/>
        </p:nvSpPr>
        <p:spPr bwMode="auto">
          <a:xfrm>
            <a:off x="5778500" y="1944688"/>
            <a:ext cx="223838" cy="269875"/>
          </a:xfrm>
          <a:prstGeom prst="downArrow">
            <a:avLst>
              <a:gd name="adj1" fmla="val 42380"/>
              <a:gd name="adj2" fmla="val 56326"/>
            </a:avLst>
          </a:prstGeom>
          <a:solidFill>
            <a:srgbClr val="0070C0"/>
          </a:solidFill>
          <a:ln w="9525">
            <a:noFill/>
            <a:miter lim="800000"/>
          </a:ln>
        </p:spPr>
        <p:txBody>
          <a:bodyPr vert="eaVert" wrap="none" lIns="121917" tIns="60958" rIns="121917" bIns="60958" anchor="ctr"/>
          <a:lstStyle/>
          <a:p>
            <a:pPr algn="ctr"/>
            <a:endParaRPr lang="zh-CN" altLang="en-US" sz="1500">
              <a:ea typeface="黑体" panose="02010609060101010101" pitchFamily="49" charset="-122"/>
            </a:endParaRPr>
          </a:p>
        </p:txBody>
      </p:sp>
      <p:sp>
        <p:nvSpPr>
          <p:cNvPr id="26697" name="TextBox 37"/>
          <p:cNvSpPr txBox="1">
            <a:spLocks noChangeArrowheads="1"/>
          </p:cNvSpPr>
          <p:nvPr/>
        </p:nvSpPr>
        <p:spPr bwMode="auto">
          <a:xfrm>
            <a:off x="5137150" y="1911350"/>
            <a:ext cx="690563" cy="354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algn="ctr"/>
            <a:r>
              <a:rPr lang="zh-CN" altLang="en-US" sz="15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受理</a:t>
            </a:r>
          </a:p>
        </p:txBody>
      </p:sp>
      <p:sp>
        <p:nvSpPr>
          <p:cNvPr id="26698" name="TextBox 37"/>
          <p:cNvSpPr txBox="1">
            <a:spLocks noChangeArrowheads="1"/>
          </p:cNvSpPr>
          <p:nvPr/>
        </p:nvSpPr>
        <p:spPr bwMode="auto">
          <a:xfrm>
            <a:off x="6399213" y="1911350"/>
            <a:ext cx="692150" cy="354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algn="ctr"/>
            <a:r>
              <a:rPr lang="zh-CN" altLang="en-US" sz="15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反馈</a:t>
            </a:r>
          </a:p>
        </p:txBody>
      </p:sp>
      <p:sp>
        <p:nvSpPr>
          <p:cNvPr id="26699" name="AutoShape 38"/>
          <p:cNvSpPr>
            <a:spLocks noChangeArrowheads="1"/>
          </p:cNvSpPr>
          <p:nvPr/>
        </p:nvSpPr>
        <p:spPr bwMode="auto">
          <a:xfrm rot="10800000">
            <a:off x="6243638" y="1931988"/>
            <a:ext cx="222250" cy="268287"/>
          </a:xfrm>
          <a:prstGeom prst="downArrow">
            <a:avLst>
              <a:gd name="adj1" fmla="val 42380"/>
              <a:gd name="adj2" fmla="val 56395"/>
            </a:avLst>
          </a:prstGeom>
          <a:solidFill>
            <a:srgbClr val="0070C0"/>
          </a:solidFill>
          <a:ln w="9525">
            <a:noFill/>
            <a:miter lim="800000"/>
          </a:ln>
        </p:spPr>
        <p:txBody>
          <a:bodyPr vert="eaVert" wrap="none" lIns="121917" tIns="60958" rIns="121917" bIns="60958" anchor="ctr"/>
          <a:lstStyle/>
          <a:p>
            <a:pPr algn="ctr"/>
            <a:endParaRPr lang="zh-CN" altLang="en-US" sz="1500">
              <a:ea typeface="黑体" panose="02010609060101010101" pitchFamily="49" charset="-122"/>
            </a:endParaRPr>
          </a:p>
        </p:txBody>
      </p:sp>
      <p:cxnSp>
        <p:nvCxnSpPr>
          <p:cNvPr id="98" name="直接箭头连接符 8"/>
          <p:cNvCxnSpPr/>
          <p:nvPr/>
        </p:nvCxnSpPr>
        <p:spPr>
          <a:xfrm>
            <a:off x="8013700" y="3473450"/>
            <a:ext cx="517525" cy="0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直接箭头连接符 12"/>
          <p:cNvCxnSpPr/>
          <p:nvPr/>
        </p:nvCxnSpPr>
        <p:spPr>
          <a:xfrm flipH="1">
            <a:off x="8013700" y="3781425"/>
            <a:ext cx="496888" cy="0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5"/>
          <p:cNvSpPr txBox="1">
            <a:spLocks noChangeArrowheads="1"/>
          </p:cNvSpPr>
          <p:nvPr/>
        </p:nvSpPr>
        <p:spPr bwMode="auto">
          <a:xfrm>
            <a:off x="239713" y="-247650"/>
            <a:ext cx="11987212" cy="1168400"/>
          </a:xfrm>
          <a:prstGeom prst="rect">
            <a:avLst/>
          </a:prstGeom>
          <a:noFill/>
          <a:ln>
            <a:noFill/>
          </a:ln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联动业务协同架构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800" y="188913"/>
            <a:ext cx="9805988" cy="706437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公共安全视频资源共享中心</a:t>
            </a:r>
          </a:p>
        </p:txBody>
      </p:sp>
      <p:graphicFrame>
        <p:nvGraphicFramePr>
          <p:cNvPr id="27651" name="图表 9"/>
          <p:cNvGraphicFramePr/>
          <p:nvPr/>
        </p:nvGraphicFramePr>
        <p:xfrm>
          <a:off x="0" y="773113"/>
          <a:ext cx="4318000" cy="273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3" imgW="4316095" imgH="2736850" progId="Excel.Sheet.8">
                  <p:embed/>
                </p:oleObj>
              </mc:Choice>
              <mc:Fallback>
                <p:oleObj r:id="rId3" imgW="4316095" imgH="2736850" progId="Excel.Sheet.8">
                  <p:embed/>
                  <p:pic>
                    <p:nvPicPr>
                      <p:cNvPr id="0" name="图表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773113"/>
                        <a:ext cx="4318000" cy="27384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52" name="组合 4"/>
          <p:cNvGrpSpPr/>
          <p:nvPr/>
        </p:nvGrpSpPr>
        <p:grpSpPr bwMode="auto">
          <a:xfrm>
            <a:off x="4598988" y="5100638"/>
            <a:ext cx="3290887" cy="655637"/>
            <a:chOff x="-50456" y="910744"/>
            <a:chExt cx="5119201" cy="1491292"/>
          </a:xfrm>
        </p:grpSpPr>
        <p:sp>
          <p:nvSpPr>
            <p:cNvPr id="27667" name="Freeform 6"/>
            <p:cNvSpPr/>
            <p:nvPr/>
          </p:nvSpPr>
          <p:spPr bwMode="auto">
            <a:xfrm>
              <a:off x="305123" y="1108536"/>
              <a:ext cx="4566032" cy="949168"/>
            </a:xfrm>
            <a:custGeom>
              <a:avLst/>
              <a:gdLst>
                <a:gd name="T0" fmla="*/ 4091694 w 3244"/>
                <a:gd name="T1" fmla="*/ 949168 h 675"/>
                <a:gd name="T2" fmla="*/ 4566032 w 3244"/>
                <a:gd name="T3" fmla="*/ 473881 h 675"/>
                <a:gd name="T4" fmla="*/ 4091694 w 3244"/>
                <a:gd name="T5" fmla="*/ 0 h 675"/>
                <a:gd name="T6" fmla="*/ 474338 w 3244"/>
                <a:gd name="T7" fmla="*/ 0 h 675"/>
                <a:gd name="T8" fmla="*/ 0 w 3244"/>
                <a:gd name="T9" fmla="*/ 473881 h 675"/>
                <a:gd name="T10" fmla="*/ 474338 w 3244"/>
                <a:gd name="T11" fmla="*/ 949168 h 675"/>
                <a:gd name="T12" fmla="*/ 4091694 w 3244"/>
                <a:gd name="T13" fmla="*/ 949168 h 6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44"/>
                <a:gd name="T22" fmla="*/ 0 h 675"/>
                <a:gd name="T23" fmla="*/ 3244 w 3244"/>
                <a:gd name="T24" fmla="*/ 675 h 6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44" h="675">
                  <a:moveTo>
                    <a:pt x="2907" y="675"/>
                  </a:moveTo>
                  <a:cubicBezTo>
                    <a:pt x="3093" y="675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5"/>
                    <a:pt x="337" y="675"/>
                  </a:cubicBezTo>
                  <a:lnTo>
                    <a:pt x="2907" y="675"/>
                  </a:lnTo>
                  <a:close/>
                </a:path>
              </a:pathLst>
            </a:custGeom>
            <a:solidFill>
              <a:srgbClr val="20A0D5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7668" name="图片 5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50456" y="910744"/>
              <a:ext cx="5119201" cy="149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9" name="Freeform 30"/>
            <p:cNvSpPr>
              <a:spLocks noEditPoints="1"/>
            </p:cNvSpPr>
            <p:nvPr/>
          </p:nvSpPr>
          <p:spPr bwMode="auto">
            <a:xfrm>
              <a:off x="524104" y="1392094"/>
              <a:ext cx="525462" cy="379413"/>
            </a:xfrm>
            <a:custGeom>
              <a:avLst/>
              <a:gdLst>
                <a:gd name="T0" fmla="*/ 149677 w 165"/>
                <a:gd name="T1" fmla="*/ 178732 h 121"/>
                <a:gd name="T2" fmla="*/ 191077 w 165"/>
                <a:gd name="T3" fmla="*/ 257123 h 121"/>
                <a:gd name="T4" fmla="*/ 312093 w 165"/>
                <a:gd name="T5" fmla="*/ 244580 h 121"/>
                <a:gd name="T6" fmla="*/ 331200 w 165"/>
                <a:gd name="T7" fmla="*/ 213224 h 121"/>
                <a:gd name="T8" fmla="*/ 245216 w 165"/>
                <a:gd name="T9" fmla="*/ 87798 h 121"/>
                <a:gd name="T10" fmla="*/ 449031 w 165"/>
                <a:gd name="T11" fmla="*/ 379413 h 121"/>
                <a:gd name="T12" fmla="*/ 372600 w 165"/>
                <a:gd name="T13" fmla="*/ 285344 h 121"/>
                <a:gd name="T14" fmla="*/ 245216 w 165"/>
                <a:gd name="T15" fmla="*/ 294751 h 121"/>
                <a:gd name="T16" fmla="*/ 95539 w 165"/>
                <a:gd name="T17" fmla="*/ 360599 h 121"/>
                <a:gd name="T18" fmla="*/ 95539 w 165"/>
                <a:gd name="T19" fmla="*/ 172460 h 121"/>
                <a:gd name="T20" fmla="*/ 136939 w 165"/>
                <a:gd name="T21" fmla="*/ 141104 h 121"/>
                <a:gd name="T22" fmla="*/ 108277 w 165"/>
                <a:gd name="T23" fmla="*/ 122290 h 121"/>
                <a:gd name="T24" fmla="*/ 15923 w 165"/>
                <a:gd name="T25" fmla="*/ 75255 h 121"/>
                <a:gd name="T26" fmla="*/ 133754 w 165"/>
                <a:gd name="T27" fmla="*/ 75255 h 121"/>
                <a:gd name="T28" fmla="*/ 159231 w 165"/>
                <a:gd name="T29" fmla="*/ 100341 h 121"/>
                <a:gd name="T30" fmla="*/ 331200 w 165"/>
                <a:gd name="T31" fmla="*/ 103476 h 121"/>
                <a:gd name="T32" fmla="*/ 350308 w 165"/>
                <a:gd name="T33" fmla="*/ 75255 h 121"/>
                <a:gd name="T34" fmla="*/ 506354 w 165"/>
                <a:gd name="T35" fmla="*/ 75255 h 121"/>
                <a:gd name="T36" fmla="*/ 375785 w 165"/>
                <a:gd name="T37" fmla="*/ 131697 h 121"/>
                <a:gd name="T38" fmla="*/ 359862 w 165"/>
                <a:gd name="T39" fmla="*/ 178732 h 121"/>
                <a:gd name="T40" fmla="*/ 398077 w 165"/>
                <a:gd name="T41" fmla="*/ 247716 h 121"/>
                <a:gd name="T42" fmla="*/ 525462 w 165"/>
                <a:gd name="T43" fmla="*/ 304158 h 121"/>
                <a:gd name="T44" fmla="*/ 130569 w 165"/>
                <a:gd name="T45" fmla="*/ 200681 h 121"/>
                <a:gd name="T46" fmla="*/ 22292 w 165"/>
                <a:gd name="T47" fmla="*/ 266530 h 121"/>
                <a:gd name="T48" fmla="*/ 168785 w 165"/>
                <a:gd name="T49" fmla="*/ 266530 h 121"/>
                <a:gd name="T50" fmla="*/ 369416 w 165"/>
                <a:gd name="T51" fmla="*/ 84662 h 121"/>
                <a:gd name="T52" fmla="*/ 391708 w 165"/>
                <a:gd name="T53" fmla="*/ 122290 h 121"/>
                <a:gd name="T54" fmla="*/ 487247 w 165"/>
                <a:gd name="T55" fmla="*/ 75255 h 121"/>
                <a:gd name="T56" fmla="*/ 369416 w 165"/>
                <a:gd name="T57" fmla="*/ 75255 h 121"/>
                <a:gd name="T58" fmla="*/ 73246 w 165"/>
                <a:gd name="T59" fmla="*/ 37628 h 121"/>
                <a:gd name="T60" fmla="*/ 73246 w 165"/>
                <a:gd name="T61" fmla="*/ 116019 h 121"/>
                <a:gd name="T62" fmla="*/ 89169 w 165"/>
                <a:gd name="T63" fmla="*/ 84662 h 121"/>
                <a:gd name="T64" fmla="*/ 503170 w 165"/>
                <a:gd name="T65" fmla="*/ 304158 h 121"/>
                <a:gd name="T66" fmla="*/ 391708 w 165"/>
                <a:gd name="T67" fmla="*/ 304158 h 121"/>
                <a:gd name="T68" fmla="*/ 503170 w 165"/>
                <a:gd name="T69" fmla="*/ 304158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5"/>
                <a:gd name="T106" fmla="*/ 0 h 121"/>
                <a:gd name="T107" fmla="*/ 165 w 165"/>
                <a:gd name="T108" fmla="*/ 121 h 12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5" h="121">
                  <a:moveTo>
                    <a:pt x="77" y="28"/>
                  </a:moveTo>
                  <a:cubicBezTo>
                    <a:pt x="61" y="28"/>
                    <a:pt x="47" y="41"/>
                    <a:pt x="47" y="57"/>
                  </a:cubicBezTo>
                  <a:cubicBezTo>
                    <a:pt x="47" y="58"/>
                    <a:pt x="47" y="59"/>
                    <a:pt x="48" y="60"/>
                  </a:cubicBezTo>
                  <a:cubicBezTo>
                    <a:pt x="55" y="65"/>
                    <a:pt x="59" y="73"/>
                    <a:pt x="60" y="82"/>
                  </a:cubicBezTo>
                  <a:cubicBezTo>
                    <a:pt x="65" y="85"/>
                    <a:pt x="71" y="87"/>
                    <a:pt x="77" y="87"/>
                  </a:cubicBezTo>
                  <a:cubicBezTo>
                    <a:pt x="85" y="87"/>
                    <a:pt x="92" y="83"/>
                    <a:pt x="98" y="78"/>
                  </a:cubicBezTo>
                  <a:cubicBezTo>
                    <a:pt x="97" y="76"/>
                    <a:pt x="97" y="73"/>
                    <a:pt x="98" y="71"/>
                  </a:cubicBezTo>
                  <a:cubicBezTo>
                    <a:pt x="100" y="69"/>
                    <a:pt x="102" y="68"/>
                    <a:pt x="104" y="68"/>
                  </a:cubicBezTo>
                  <a:cubicBezTo>
                    <a:pt x="105" y="65"/>
                    <a:pt x="106" y="61"/>
                    <a:pt x="106" y="57"/>
                  </a:cubicBezTo>
                  <a:cubicBezTo>
                    <a:pt x="106" y="41"/>
                    <a:pt x="93" y="28"/>
                    <a:pt x="77" y="28"/>
                  </a:cubicBezTo>
                  <a:moveTo>
                    <a:pt x="165" y="97"/>
                  </a:moveTo>
                  <a:cubicBezTo>
                    <a:pt x="165" y="111"/>
                    <a:pt x="154" y="121"/>
                    <a:pt x="141" y="121"/>
                  </a:cubicBezTo>
                  <a:cubicBezTo>
                    <a:pt x="127" y="121"/>
                    <a:pt x="116" y="111"/>
                    <a:pt x="116" y="97"/>
                  </a:cubicBezTo>
                  <a:cubicBezTo>
                    <a:pt x="116" y="95"/>
                    <a:pt x="117" y="93"/>
                    <a:pt x="117" y="91"/>
                  </a:cubicBezTo>
                  <a:cubicBezTo>
                    <a:pt x="115" y="90"/>
                    <a:pt x="106" y="84"/>
                    <a:pt x="103" y="83"/>
                  </a:cubicBezTo>
                  <a:cubicBezTo>
                    <a:pt x="96" y="90"/>
                    <a:pt x="87" y="94"/>
                    <a:pt x="77" y="94"/>
                  </a:cubicBezTo>
                  <a:cubicBezTo>
                    <a:pt x="71" y="94"/>
                    <a:pt x="65" y="92"/>
                    <a:pt x="60" y="90"/>
                  </a:cubicBezTo>
                  <a:cubicBezTo>
                    <a:pt x="58" y="104"/>
                    <a:pt x="45" y="115"/>
                    <a:pt x="30" y="115"/>
                  </a:cubicBezTo>
                  <a:cubicBezTo>
                    <a:pt x="13" y="115"/>
                    <a:pt x="0" y="102"/>
                    <a:pt x="0" y="85"/>
                  </a:cubicBezTo>
                  <a:cubicBezTo>
                    <a:pt x="0" y="68"/>
                    <a:pt x="13" y="55"/>
                    <a:pt x="30" y="55"/>
                  </a:cubicBezTo>
                  <a:cubicBezTo>
                    <a:pt x="34" y="55"/>
                    <a:pt x="37" y="55"/>
                    <a:pt x="40" y="56"/>
                  </a:cubicBezTo>
                  <a:cubicBezTo>
                    <a:pt x="40" y="52"/>
                    <a:pt x="41" y="48"/>
                    <a:pt x="43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1" y="41"/>
                    <a:pt x="27" y="43"/>
                    <a:pt x="23" y="43"/>
                  </a:cubicBezTo>
                  <a:cubicBezTo>
                    <a:pt x="13" y="43"/>
                    <a:pt x="5" y="34"/>
                    <a:pt x="5" y="24"/>
                  </a:cubicBezTo>
                  <a:cubicBezTo>
                    <a:pt x="5" y="14"/>
                    <a:pt x="13" y="6"/>
                    <a:pt x="23" y="6"/>
                  </a:cubicBezTo>
                  <a:cubicBezTo>
                    <a:pt x="34" y="6"/>
                    <a:pt x="42" y="14"/>
                    <a:pt x="42" y="24"/>
                  </a:cubicBezTo>
                  <a:cubicBezTo>
                    <a:pt x="42" y="25"/>
                    <a:pt x="42" y="26"/>
                    <a:pt x="42" y="27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7" y="25"/>
                    <a:pt x="66" y="21"/>
                    <a:pt x="77" y="21"/>
                  </a:cubicBezTo>
                  <a:cubicBezTo>
                    <a:pt x="88" y="21"/>
                    <a:pt x="98" y="26"/>
                    <a:pt x="104" y="33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0" y="28"/>
                    <a:pt x="110" y="26"/>
                    <a:pt x="110" y="24"/>
                  </a:cubicBezTo>
                  <a:cubicBezTo>
                    <a:pt x="110" y="11"/>
                    <a:pt x="121" y="0"/>
                    <a:pt x="135" y="0"/>
                  </a:cubicBezTo>
                  <a:cubicBezTo>
                    <a:pt x="148" y="0"/>
                    <a:pt x="159" y="11"/>
                    <a:pt x="159" y="24"/>
                  </a:cubicBezTo>
                  <a:cubicBezTo>
                    <a:pt x="159" y="38"/>
                    <a:pt x="148" y="49"/>
                    <a:pt x="135" y="49"/>
                  </a:cubicBezTo>
                  <a:cubicBezTo>
                    <a:pt x="128" y="49"/>
                    <a:pt x="122" y="46"/>
                    <a:pt x="118" y="42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3" y="49"/>
                    <a:pt x="113" y="53"/>
                    <a:pt x="113" y="57"/>
                  </a:cubicBezTo>
                  <a:cubicBezTo>
                    <a:pt x="113" y="62"/>
                    <a:pt x="112" y="66"/>
                    <a:pt x="111" y="70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9" y="75"/>
                    <a:pt x="135" y="73"/>
                    <a:pt x="141" y="73"/>
                  </a:cubicBezTo>
                  <a:cubicBezTo>
                    <a:pt x="154" y="73"/>
                    <a:pt x="165" y="84"/>
                    <a:pt x="165" y="97"/>
                  </a:cubicBezTo>
                  <a:moveTo>
                    <a:pt x="53" y="85"/>
                  </a:moveTo>
                  <a:cubicBezTo>
                    <a:pt x="53" y="76"/>
                    <a:pt x="48" y="68"/>
                    <a:pt x="41" y="64"/>
                  </a:cubicBezTo>
                  <a:cubicBezTo>
                    <a:pt x="38" y="63"/>
                    <a:pt x="34" y="62"/>
                    <a:pt x="30" y="62"/>
                  </a:cubicBezTo>
                  <a:cubicBezTo>
                    <a:pt x="17" y="62"/>
                    <a:pt x="7" y="72"/>
                    <a:pt x="7" y="85"/>
                  </a:cubicBezTo>
                  <a:cubicBezTo>
                    <a:pt x="7" y="98"/>
                    <a:pt x="17" y="108"/>
                    <a:pt x="30" y="108"/>
                  </a:cubicBezTo>
                  <a:cubicBezTo>
                    <a:pt x="43" y="108"/>
                    <a:pt x="53" y="98"/>
                    <a:pt x="53" y="85"/>
                  </a:cubicBezTo>
                  <a:close/>
                  <a:moveTo>
                    <a:pt x="116" y="24"/>
                  </a:moveTo>
                  <a:cubicBezTo>
                    <a:pt x="116" y="25"/>
                    <a:pt x="116" y="26"/>
                    <a:pt x="116" y="27"/>
                  </a:cubicBezTo>
                  <a:cubicBezTo>
                    <a:pt x="119" y="26"/>
                    <a:pt x="123" y="27"/>
                    <a:pt x="125" y="30"/>
                  </a:cubicBezTo>
                  <a:cubicBezTo>
                    <a:pt x="126" y="33"/>
                    <a:pt x="126" y="37"/>
                    <a:pt x="123" y="39"/>
                  </a:cubicBezTo>
                  <a:cubicBezTo>
                    <a:pt x="126" y="41"/>
                    <a:pt x="130" y="43"/>
                    <a:pt x="135" y="43"/>
                  </a:cubicBezTo>
                  <a:cubicBezTo>
                    <a:pt x="145" y="43"/>
                    <a:pt x="153" y="35"/>
                    <a:pt x="153" y="24"/>
                  </a:cubicBezTo>
                  <a:cubicBezTo>
                    <a:pt x="153" y="14"/>
                    <a:pt x="145" y="6"/>
                    <a:pt x="135" y="6"/>
                  </a:cubicBezTo>
                  <a:cubicBezTo>
                    <a:pt x="124" y="6"/>
                    <a:pt x="116" y="14"/>
                    <a:pt x="116" y="24"/>
                  </a:cubicBezTo>
                  <a:moveTo>
                    <a:pt x="36" y="24"/>
                  </a:moveTo>
                  <a:cubicBezTo>
                    <a:pt x="36" y="17"/>
                    <a:pt x="30" y="12"/>
                    <a:pt x="23" y="12"/>
                  </a:cubicBezTo>
                  <a:cubicBezTo>
                    <a:pt x="17" y="12"/>
                    <a:pt x="11" y="17"/>
                    <a:pt x="11" y="24"/>
                  </a:cubicBezTo>
                  <a:cubicBezTo>
                    <a:pt x="11" y="31"/>
                    <a:pt x="17" y="37"/>
                    <a:pt x="23" y="37"/>
                  </a:cubicBezTo>
                  <a:cubicBezTo>
                    <a:pt x="25" y="37"/>
                    <a:pt x="27" y="36"/>
                    <a:pt x="29" y="36"/>
                  </a:cubicBezTo>
                  <a:cubicBezTo>
                    <a:pt x="27" y="33"/>
                    <a:pt x="27" y="30"/>
                    <a:pt x="28" y="27"/>
                  </a:cubicBezTo>
                  <a:cubicBezTo>
                    <a:pt x="30" y="25"/>
                    <a:pt x="33" y="24"/>
                    <a:pt x="36" y="24"/>
                  </a:cubicBezTo>
                  <a:moveTo>
                    <a:pt x="158" y="97"/>
                  </a:moveTo>
                  <a:cubicBezTo>
                    <a:pt x="158" y="87"/>
                    <a:pt x="150" y="79"/>
                    <a:pt x="141" y="79"/>
                  </a:cubicBezTo>
                  <a:cubicBezTo>
                    <a:pt x="131" y="79"/>
                    <a:pt x="123" y="87"/>
                    <a:pt x="123" y="97"/>
                  </a:cubicBezTo>
                  <a:cubicBezTo>
                    <a:pt x="123" y="107"/>
                    <a:pt x="131" y="115"/>
                    <a:pt x="141" y="115"/>
                  </a:cubicBezTo>
                  <a:cubicBezTo>
                    <a:pt x="150" y="115"/>
                    <a:pt x="158" y="107"/>
                    <a:pt x="158" y="9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70" name="文本框 56"/>
            <p:cNvSpPr txBox="1">
              <a:spLocks noChangeArrowheads="1"/>
            </p:cNvSpPr>
            <p:nvPr/>
          </p:nvSpPr>
          <p:spPr bwMode="auto">
            <a:xfrm>
              <a:off x="1442996" y="1217689"/>
              <a:ext cx="2681796" cy="7350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5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主要部门使用情况</a:t>
              </a:r>
            </a:p>
          </p:txBody>
        </p:sp>
      </p:grpSp>
      <p:sp>
        <p:nvSpPr>
          <p:cNvPr id="27653" name="文本框 186"/>
          <p:cNvSpPr txBox="1">
            <a:spLocks noChangeArrowheads="1"/>
          </p:cNvSpPr>
          <p:nvPr/>
        </p:nvSpPr>
        <p:spPr bwMode="auto">
          <a:xfrm>
            <a:off x="2284413" y="2857500"/>
            <a:ext cx="1617662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r>
              <a:rPr lang="zh-CN" altLang="en-US" sz="1600" b="1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交通</a:t>
            </a:r>
            <a:r>
              <a:rPr lang="en-US" altLang="zh-CN" sz="1600" b="1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25%</a:t>
            </a:r>
            <a:endParaRPr lang="zh-CN" altLang="en-US" sz="1600" b="1">
              <a:solidFill>
                <a:srgbClr val="5B9B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4" name="矩形 9"/>
          <p:cNvSpPr>
            <a:spLocks noChangeArrowheads="1"/>
          </p:cNvSpPr>
          <p:nvPr/>
        </p:nvSpPr>
        <p:spPr bwMode="auto">
          <a:xfrm>
            <a:off x="4799013" y="5768975"/>
            <a:ext cx="7392987" cy="862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政府各业务部门调用视频情况：</a:t>
            </a:r>
            <a:endParaRPr lang="en-US" altLang="zh-CN" sz="1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公安：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528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53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调用一次</a:t>
            </a:r>
            <a:endParaRPr lang="en-US" altLang="zh-CN" sz="1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交通：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188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调用一次</a:t>
            </a:r>
            <a:endParaRPr lang="en-US" altLang="zh-CN" sz="1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655" name="组合 2"/>
          <p:cNvGrpSpPr/>
          <p:nvPr/>
        </p:nvGrpSpPr>
        <p:grpSpPr bwMode="auto">
          <a:xfrm>
            <a:off x="2255838" y="2593975"/>
            <a:ext cx="1625600" cy="865188"/>
            <a:chOff x="2216016" y="2884013"/>
            <a:chExt cx="879013" cy="475440"/>
          </a:xfrm>
        </p:grpSpPr>
        <p:sp>
          <p:nvSpPr>
            <p:cNvPr id="27665" name="文本框 186"/>
            <p:cNvSpPr txBox="1">
              <a:spLocks noChangeArrowheads="1"/>
            </p:cNvSpPr>
            <p:nvPr/>
          </p:nvSpPr>
          <p:spPr bwMode="auto">
            <a:xfrm>
              <a:off x="2221066" y="2884013"/>
              <a:ext cx="851077" cy="18600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600" b="1">
                  <a:solidFill>
                    <a:srgbClr val="A2B9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其他</a:t>
              </a:r>
              <a:r>
                <a:rPr lang="en-US" altLang="zh-CN" sz="1600" b="1">
                  <a:solidFill>
                    <a:srgbClr val="A2B9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6.5%</a:t>
              </a:r>
              <a:endParaRPr lang="zh-CN" altLang="en-US" sz="1600" b="1">
                <a:solidFill>
                  <a:srgbClr val="A2B9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66" name="文本框 186"/>
            <p:cNvSpPr txBox="1">
              <a:spLocks noChangeArrowheads="1"/>
            </p:cNvSpPr>
            <p:nvPr/>
          </p:nvSpPr>
          <p:spPr bwMode="auto">
            <a:xfrm>
              <a:off x="2216016" y="3173451"/>
              <a:ext cx="879013" cy="18600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600" b="1">
                  <a:solidFill>
                    <a:srgbClr val="ED7D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公安</a:t>
              </a:r>
              <a:r>
                <a:rPr lang="en-US" altLang="zh-CN" sz="1600" b="1">
                  <a:solidFill>
                    <a:srgbClr val="ED7D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68.5%</a:t>
              </a:r>
              <a:endParaRPr lang="zh-CN" altLang="en-US" sz="1600" b="1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7656" name="Picture 1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3375" y="1931988"/>
            <a:ext cx="8318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7"/>
          <p:cNvSpPr/>
          <p:nvPr/>
        </p:nvSpPr>
        <p:spPr>
          <a:xfrm>
            <a:off x="195263" y="3389313"/>
            <a:ext cx="4910137" cy="5111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ln w="0"/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各部门视频监控资源调用占比图</a:t>
            </a:r>
          </a:p>
        </p:txBody>
      </p:sp>
      <p:sp>
        <p:nvSpPr>
          <p:cNvPr id="16" name="矩形 47"/>
          <p:cNvSpPr/>
          <p:nvPr/>
        </p:nvSpPr>
        <p:spPr>
          <a:xfrm>
            <a:off x="-176213" y="6175375"/>
            <a:ext cx="5359401" cy="508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ln w="0"/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各部门视频监控资源调用统计</a:t>
            </a:r>
            <a:endParaRPr lang="en-US" altLang="zh-CN" sz="1600" dirty="0">
              <a:ln w="0"/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7659" name="Chart 21"/>
          <p:cNvGraphicFramePr/>
          <p:nvPr/>
        </p:nvGraphicFramePr>
        <p:xfrm>
          <a:off x="508000" y="3927475"/>
          <a:ext cx="4222750" cy="227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7" imgW="4224655" imgH="2279650" progId="Excel.Sheet.8">
                  <p:embed/>
                </p:oleObj>
              </mc:Choice>
              <mc:Fallback>
                <p:oleObj r:id="rId7" imgW="4224655" imgH="2279650" progId="Excel.Sheet.8">
                  <p:embed/>
                  <p:pic>
                    <p:nvPicPr>
                      <p:cNvPr id="0" name="Chart 2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000" y="3927475"/>
                        <a:ext cx="4222750" cy="22796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0" name="矩形 17"/>
          <p:cNvSpPr>
            <a:spLocks noChangeArrowheads="1"/>
          </p:cNvSpPr>
          <p:nvPr/>
        </p:nvSpPr>
        <p:spPr bwMode="auto">
          <a:xfrm>
            <a:off x="403225" y="5868988"/>
            <a:ext cx="657225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单位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4692650" y="1108075"/>
            <a:ext cx="7078663" cy="123031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各级</a:t>
            </a:r>
            <a:r>
              <a:rPr lang="zh-CN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综治中心接入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同级城市公共安全视频资源、社会面资源，</a:t>
            </a:r>
            <a:r>
              <a:rPr lang="zh-CN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建立中心视频巡查机制。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可以及时发现各类街面乱停乱放、违规摆摊设点等影响公共交通，环境卫生、治安隐患等各种现象，及时通知相关部门处理。</a:t>
            </a:r>
          </a:p>
        </p:txBody>
      </p:sp>
      <p:pic>
        <p:nvPicPr>
          <p:cNvPr id="20" name="图片 19"/>
          <p:cNvPicPr/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7772507" y="2431516"/>
            <a:ext cx="648459" cy="415019"/>
          </a:xfrm>
          <a:prstGeom prst="rect">
            <a:avLst/>
          </a:prstGeom>
          <a:ln w="38100" cap="sq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51425" y="2790825"/>
            <a:ext cx="2762250" cy="2039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050213" y="3128963"/>
            <a:ext cx="3794125" cy="2347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 txBox="1"/>
          <p:nvPr/>
        </p:nvSpPr>
        <p:spPr bwMode="auto">
          <a:xfrm>
            <a:off x="555625" y="227013"/>
            <a:ext cx="9380538" cy="585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 anchor="ctr"/>
          <a:lstStyle/>
          <a:p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平台一体机：乡镇</a:t>
            </a:r>
          </a:p>
        </p:txBody>
      </p:sp>
      <p:grpSp>
        <p:nvGrpSpPr>
          <p:cNvPr id="32771" name="组合 41"/>
          <p:cNvGrpSpPr/>
          <p:nvPr/>
        </p:nvGrpSpPr>
        <p:grpSpPr bwMode="auto">
          <a:xfrm>
            <a:off x="2473325" y="1870075"/>
            <a:ext cx="9124950" cy="4219575"/>
            <a:chOff x="656032" y="1870497"/>
            <a:chExt cx="10942666" cy="4219852"/>
          </a:xfrm>
        </p:grpSpPr>
        <p:sp>
          <p:nvSpPr>
            <p:cNvPr id="3" name="左大括号 2"/>
            <p:cNvSpPr/>
            <p:nvPr/>
          </p:nvSpPr>
          <p:spPr>
            <a:xfrm>
              <a:off x="7977795" y="2311851"/>
              <a:ext cx="268427" cy="2214708"/>
            </a:xfrm>
            <a:prstGeom prst="leftBrac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4" name="流程图: 可选过程 3"/>
            <p:cNvSpPr/>
            <p:nvPr/>
          </p:nvSpPr>
          <p:spPr>
            <a:xfrm>
              <a:off x="8718348" y="1892723"/>
              <a:ext cx="2880350" cy="835080"/>
            </a:xfrm>
            <a:prstGeom prst="flowChartAlternateProcess">
              <a:avLst/>
            </a:prstGeom>
            <a:solidFill>
              <a:srgbClr val="33A8E7"/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双</a:t>
              </a:r>
              <a:r>
                <a:rPr lang="en-US" altLang="zh-CN" sz="1600" dirty="0">
                  <a:solidFill>
                    <a:schemeClr val="tx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BIOS</a:t>
              </a:r>
              <a:r>
                <a:rPr lang="zh-CN" altLang="en-US" sz="1600" dirty="0">
                  <a:solidFill>
                    <a:schemeClr val="tx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系统、双电源冗余四网口负载分担</a:t>
              </a:r>
            </a:p>
          </p:txBody>
        </p:sp>
        <p:sp>
          <p:nvSpPr>
            <p:cNvPr id="5" name="流程图: 可选过程 4"/>
            <p:cNvSpPr/>
            <p:nvPr/>
          </p:nvSpPr>
          <p:spPr>
            <a:xfrm>
              <a:off x="8706926" y="3169157"/>
              <a:ext cx="2880350" cy="908110"/>
            </a:xfrm>
            <a:prstGeom prst="flowChartAlternateProcess">
              <a:avLst/>
            </a:prstGeom>
            <a:solidFill>
              <a:srgbClr val="33A8E7"/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最大配置</a:t>
              </a:r>
              <a:r>
                <a:rPr lang="en-US" altLang="zh-CN" sz="1600" dirty="0">
                  <a:solidFill>
                    <a:schemeClr val="tx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2</a:t>
              </a:r>
              <a:r>
                <a:rPr lang="zh-CN" altLang="en-US" sz="1600" dirty="0">
                  <a:solidFill>
                    <a:schemeClr val="tx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张解码卡</a:t>
              </a:r>
              <a:r>
                <a:rPr lang="en-US" altLang="zh-CN" sz="1600" dirty="0">
                  <a:solidFill>
                    <a:schemeClr val="tx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15</a:t>
              </a:r>
              <a:r>
                <a:rPr lang="zh-CN" altLang="en-US" sz="1600" dirty="0">
                  <a:solidFill>
                    <a:schemeClr val="tx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口输出并发解码</a:t>
              </a:r>
              <a:r>
                <a:rPr lang="en-US" altLang="zh-CN" sz="1600" dirty="0">
                  <a:solidFill>
                    <a:schemeClr val="tx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112</a:t>
              </a:r>
              <a:r>
                <a:rPr lang="zh-CN" altLang="en-US" sz="1600" dirty="0">
                  <a:solidFill>
                    <a:schemeClr val="tx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路</a:t>
              </a:r>
              <a:r>
                <a:rPr lang="en-US" altLang="zh-CN" sz="1600" dirty="0">
                  <a:solidFill>
                    <a:schemeClr val="tx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1080P</a:t>
              </a:r>
              <a:r>
                <a:rPr lang="zh-CN" altLang="en-US" sz="1600" dirty="0">
                  <a:solidFill>
                    <a:schemeClr val="tx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视频</a:t>
              </a:r>
            </a:p>
          </p:txBody>
        </p:sp>
        <p:sp>
          <p:nvSpPr>
            <p:cNvPr id="6" name="流程图: 可选过程 5"/>
            <p:cNvSpPr/>
            <p:nvPr/>
          </p:nvSpPr>
          <p:spPr>
            <a:xfrm>
              <a:off x="8718348" y="4505920"/>
              <a:ext cx="2880350" cy="655681"/>
            </a:xfrm>
            <a:prstGeom prst="flowChartAlternateProcess">
              <a:avLst/>
            </a:prstGeom>
            <a:solidFill>
              <a:srgbClr val="33A8E7"/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支持主从模式，多设备堆叠</a:t>
              </a:r>
            </a:p>
          </p:txBody>
        </p:sp>
        <p:sp>
          <p:nvSpPr>
            <p:cNvPr id="7" name="左大括号 6"/>
            <p:cNvSpPr/>
            <p:nvPr/>
          </p:nvSpPr>
          <p:spPr>
            <a:xfrm rot="10800000">
              <a:off x="3761024" y="2303913"/>
              <a:ext cx="268426" cy="2216295"/>
            </a:xfrm>
            <a:prstGeom prst="leftBrac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8" name="流程图: 可选过程 7"/>
            <p:cNvSpPr/>
            <p:nvPr/>
          </p:nvSpPr>
          <p:spPr>
            <a:xfrm>
              <a:off x="4617704" y="3283465"/>
              <a:ext cx="2867024" cy="392139"/>
            </a:xfrm>
            <a:prstGeom prst="flowChartAlternateProcess">
              <a:avLst/>
            </a:prstGeom>
            <a:solidFill>
              <a:srgbClr val="33A8E7"/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tx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VMS-B200</a:t>
              </a:r>
              <a:r>
                <a:rPr lang="zh-CN" altLang="en-US" sz="1600" dirty="0">
                  <a:solidFill>
                    <a:schemeClr val="tx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平台一体机</a:t>
              </a:r>
            </a:p>
          </p:txBody>
        </p:sp>
        <p:sp>
          <p:nvSpPr>
            <p:cNvPr id="9" name="流程图: 可选过程 8"/>
            <p:cNvSpPr/>
            <p:nvPr/>
          </p:nvSpPr>
          <p:spPr>
            <a:xfrm>
              <a:off x="682684" y="1870497"/>
              <a:ext cx="2880351" cy="655681"/>
            </a:xfrm>
            <a:prstGeom prst="flowChartAlternateProcess">
              <a:avLst/>
            </a:prstGeom>
            <a:solidFill>
              <a:srgbClr val="33A8E7"/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本机</a:t>
              </a:r>
              <a:r>
                <a:rPr lang="en-US" altLang="zh-CN" sz="1600" dirty="0">
                  <a:solidFill>
                    <a:schemeClr val="tx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16</a:t>
              </a:r>
              <a:r>
                <a:rPr lang="zh-CN" altLang="en-US" sz="1600" dirty="0">
                  <a:solidFill>
                    <a:schemeClr val="tx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盘位</a:t>
              </a:r>
              <a:endParaRPr lang="en-US" altLang="zh-CN" sz="1600" dirty="0">
                <a:solidFill>
                  <a:schemeClr val="tx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接扩展柜最大</a:t>
              </a:r>
              <a:r>
                <a:rPr lang="en-US" altLang="zh-CN" sz="1600" dirty="0">
                  <a:solidFill>
                    <a:schemeClr val="tx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48</a:t>
              </a:r>
              <a:r>
                <a:rPr lang="zh-CN" altLang="en-US" sz="1600" dirty="0">
                  <a:solidFill>
                    <a:schemeClr val="tx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盘位</a:t>
              </a:r>
              <a:endParaRPr lang="en-US" altLang="zh-CN" sz="1600" dirty="0">
                <a:solidFill>
                  <a:schemeClr val="tx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0" name="流程图: 可选过程 9"/>
            <p:cNvSpPr/>
            <p:nvPr/>
          </p:nvSpPr>
          <p:spPr>
            <a:xfrm>
              <a:off x="659839" y="3161220"/>
              <a:ext cx="2880351" cy="655680"/>
            </a:xfrm>
            <a:prstGeom prst="flowChartAlternateProcess">
              <a:avLst/>
            </a:prstGeom>
            <a:solidFill>
              <a:srgbClr val="33A8E7"/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支持管理</a:t>
              </a:r>
              <a:r>
                <a:rPr lang="en-US" altLang="zh-CN" sz="1600" dirty="0">
                  <a:solidFill>
                    <a:schemeClr val="tx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1000</a:t>
              </a:r>
              <a:r>
                <a:rPr lang="zh-CN" altLang="en-US" sz="1600" dirty="0">
                  <a:solidFill>
                    <a:schemeClr val="tx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个</a:t>
              </a:r>
              <a:r>
                <a:rPr lang="en-US" altLang="zh-CN" sz="1600" dirty="0">
                  <a:solidFill>
                    <a:schemeClr val="tx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NVR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tx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2000</a:t>
              </a:r>
              <a:r>
                <a:rPr lang="zh-CN" altLang="en-US" sz="1600" dirty="0">
                  <a:solidFill>
                    <a:schemeClr val="tx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路</a:t>
              </a:r>
              <a:r>
                <a:rPr lang="en-US" altLang="zh-CN" sz="1600" dirty="0">
                  <a:solidFill>
                    <a:schemeClr val="tx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IPC</a:t>
              </a:r>
              <a:endParaRPr lang="zh-CN" altLang="en-US" sz="1600" dirty="0">
                <a:solidFill>
                  <a:schemeClr val="tx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1" name="流程图: 可选过程 10"/>
            <p:cNvSpPr/>
            <p:nvPr/>
          </p:nvSpPr>
          <p:spPr>
            <a:xfrm>
              <a:off x="656032" y="4367799"/>
              <a:ext cx="2880351" cy="849368"/>
            </a:xfrm>
            <a:prstGeom prst="flowChartAlternateProcess">
              <a:avLst/>
            </a:prstGeom>
            <a:solidFill>
              <a:srgbClr val="33A8E7"/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支持人脸、车牌卡口接入支持视图库协议上传</a:t>
              </a:r>
            </a:p>
          </p:txBody>
        </p:sp>
        <p:sp>
          <p:nvSpPr>
            <p:cNvPr id="32809" name="矩形 11"/>
            <p:cNvSpPr>
              <a:spLocks noChangeArrowheads="1"/>
            </p:cNvSpPr>
            <p:nvPr/>
          </p:nvSpPr>
          <p:spPr bwMode="auto">
            <a:xfrm>
              <a:off x="2898073" y="5444018"/>
              <a:ext cx="6647974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支持基本监控业务，电视墙管理、地图业务</a:t>
              </a:r>
              <a:endParaRPr lang="en-US" altLang="zh-CN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支持图片的管理、检索、上传、覆盖雪亮乡镇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街道的管理应用</a:t>
              </a:r>
              <a:endParaRPr lang="en-US" altLang="zh-CN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2810" name="Picture 12" descr="\\info-server\产品资料库\09-01-产品图片库\01-国内\05-NVR\NVR516&amp;NVR-S200-R16\NVR516&amp;NVR-S200-R16_F.png"/>
            <p:cNvPicPr>
              <a:picLocks noChangeAspect="1" noChangeArrowheads="1"/>
            </p:cNvPicPr>
            <p:nvPr/>
          </p:nvPicPr>
          <p:blipFill>
            <a:blip r:embed="rId2" cstate="print"/>
            <a:srcRect l="6049" t="29649" r="6058" b="30431"/>
            <a:stretch>
              <a:fillRect/>
            </a:stretch>
          </p:blipFill>
          <p:spPr bwMode="auto">
            <a:xfrm>
              <a:off x="4502793" y="2020848"/>
              <a:ext cx="3052250" cy="984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772" name="组合 42"/>
          <p:cNvGrpSpPr/>
          <p:nvPr/>
        </p:nvGrpSpPr>
        <p:grpSpPr bwMode="auto">
          <a:xfrm>
            <a:off x="179388" y="1771650"/>
            <a:ext cx="2476500" cy="3840163"/>
            <a:chOff x="804626" y="795878"/>
            <a:chExt cx="2323459" cy="2879185"/>
          </a:xfrm>
        </p:grpSpPr>
        <p:grpSp>
          <p:nvGrpSpPr>
            <p:cNvPr id="32773" name="组合 53"/>
            <p:cNvGrpSpPr/>
            <p:nvPr/>
          </p:nvGrpSpPr>
          <p:grpSpPr bwMode="auto">
            <a:xfrm>
              <a:off x="804624" y="824907"/>
              <a:ext cx="2021594" cy="2850159"/>
              <a:chOff x="7497500" y="1605675"/>
              <a:chExt cx="3394299" cy="4478617"/>
            </a:xfrm>
          </p:grpSpPr>
          <p:grpSp>
            <p:nvGrpSpPr>
              <p:cNvPr id="32785" name="组合 77"/>
              <p:cNvGrpSpPr/>
              <p:nvPr/>
            </p:nvGrpSpPr>
            <p:grpSpPr bwMode="auto">
              <a:xfrm>
                <a:off x="8307388" y="1605675"/>
                <a:ext cx="2525175" cy="438014"/>
                <a:chOff x="8307388" y="915988"/>
                <a:chExt cx="2525175" cy="438014"/>
              </a:xfrm>
            </p:grpSpPr>
            <p:sp>
              <p:nvSpPr>
                <p:cNvPr id="69" name="Freeform 5"/>
                <p:cNvSpPr/>
                <p:nvPr/>
              </p:nvSpPr>
              <p:spPr bwMode="auto">
                <a:xfrm>
                  <a:off x="8307739" y="915260"/>
                  <a:ext cx="865252" cy="396501"/>
                </a:xfrm>
                <a:custGeom>
                  <a:avLst/>
                  <a:gdLst>
                    <a:gd name="T0" fmla="*/ 302 w 904"/>
                    <a:gd name="T1" fmla="*/ 0 h 605"/>
                    <a:gd name="T2" fmla="*/ 0 w 904"/>
                    <a:gd name="T3" fmla="*/ 303 h 605"/>
                    <a:gd name="T4" fmla="*/ 302 w 904"/>
                    <a:gd name="T5" fmla="*/ 605 h 605"/>
                    <a:gd name="T6" fmla="*/ 904 w 904"/>
                    <a:gd name="T7" fmla="*/ 605 h 605"/>
                    <a:gd name="T8" fmla="*/ 904 w 904"/>
                    <a:gd name="T9" fmla="*/ 0 h 605"/>
                    <a:gd name="T10" fmla="*/ 302 w 904"/>
                    <a:gd name="T11" fmla="*/ 0 h 6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04" h="605">
                      <a:moveTo>
                        <a:pt x="302" y="0"/>
                      </a:moveTo>
                      <a:cubicBezTo>
                        <a:pt x="135" y="0"/>
                        <a:pt x="0" y="136"/>
                        <a:pt x="0" y="303"/>
                      </a:cubicBezTo>
                      <a:cubicBezTo>
                        <a:pt x="0" y="470"/>
                        <a:pt x="135" y="605"/>
                        <a:pt x="302" y="605"/>
                      </a:cubicBezTo>
                      <a:cubicBezTo>
                        <a:pt x="904" y="605"/>
                        <a:pt x="904" y="605"/>
                        <a:pt x="904" y="605"/>
                      </a:cubicBezTo>
                      <a:cubicBezTo>
                        <a:pt x="904" y="0"/>
                        <a:pt x="904" y="0"/>
                        <a:pt x="904" y="0"/>
                      </a:cubicBezTo>
                      <a:lnTo>
                        <a:pt x="302" y="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</p:spPr>
              <p:txBody>
                <a:bodyPr/>
                <a:lstStyle/>
                <a:p>
                  <a:pPr defTabSz="121856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 kern="0" dirty="0">
                    <a:solidFill>
                      <a:sysClr val="windowText" lastClr="000000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70" name="Freeform 6"/>
                <p:cNvSpPr/>
                <p:nvPr/>
              </p:nvSpPr>
              <p:spPr bwMode="auto">
                <a:xfrm>
                  <a:off x="9172991" y="915260"/>
                  <a:ext cx="1657982" cy="437648"/>
                </a:xfrm>
                <a:custGeom>
                  <a:avLst/>
                  <a:gdLst>
                    <a:gd name="T0" fmla="*/ 2826 w 3128"/>
                    <a:gd name="T1" fmla="*/ 0 h 605"/>
                    <a:gd name="T2" fmla="*/ 0 w 3128"/>
                    <a:gd name="T3" fmla="*/ 0 h 605"/>
                    <a:gd name="T4" fmla="*/ 0 w 3128"/>
                    <a:gd name="T5" fmla="*/ 605 h 605"/>
                    <a:gd name="T6" fmla="*/ 2826 w 3128"/>
                    <a:gd name="T7" fmla="*/ 605 h 605"/>
                    <a:gd name="T8" fmla="*/ 3128 w 3128"/>
                    <a:gd name="T9" fmla="*/ 303 h 605"/>
                    <a:gd name="T10" fmla="*/ 2826 w 3128"/>
                    <a:gd name="T11" fmla="*/ 0 h 6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28" h="605">
                      <a:moveTo>
                        <a:pt x="282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05"/>
                        <a:pt x="0" y="605"/>
                        <a:pt x="0" y="605"/>
                      </a:cubicBezTo>
                      <a:cubicBezTo>
                        <a:pt x="2826" y="605"/>
                        <a:pt x="2826" y="605"/>
                        <a:pt x="2826" y="605"/>
                      </a:cubicBezTo>
                      <a:cubicBezTo>
                        <a:pt x="2993" y="605"/>
                        <a:pt x="3128" y="470"/>
                        <a:pt x="3128" y="303"/>
                      </a:cubicBezTo>
                      <a:cubicBezTo>
                        <a:pt x="3128" y="136"/>
                        <a:pt x="2993" y="0"/>
                        <a:pt x="2826" y="0"/>
                      </a:cubicBezTo>
                      <a:close/>
                    </a:path>
                  </a:pathLst>
                </a:custGeom>
                <a:solidFill>
                  <a:srgbClr val="FE2C01"/>
                </a:solidFill>
                <a:ln>
                  <a:noFill/>
                </a:ln>
              </p:spPr>
              <p:txBody>
                <a:bodyPr/>
                <a:lstStyle/>
                <a:p>
                  <a:pPr defTabSz="121856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 kern="0" dirty="0">
                    <a:solidFill>
                      <a:srgbClr val="FF2A00"/>
                    </a:solidFill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32786" name="组合 80"/>
              <p:cNvGrpSpPr/>
              <p:nvPr/>
            </p:nvGrpSpPr>
            <p:grpSpPr bwMode="auto">
              <a:xfrm>
                <a:off x="7499646" y="2601841"/>
                <a:ext cx="2538117" cy="525687"/>
                <a:chOff x="7499646" y="2684463"/>
                <a:chExt cx="2538117" cy="525687"/>
              </a:xfrm>
            </p:grpSpPr>
            <p:sp>
              <p:nvSpPr>
                <p:cNvPr id="67" name="Freeform 10"/>
                <p:cNvSpPr/>
                <p:nvPr/>
              </p:nvSpPr>
              <p:spPr bwMode="auto">
                <a:xfrm>
                  <a:off x="9170490" y="2684434"/>
                  <a:ext cx="867753" cy="446998"/>
                </a:xfrm>
                <a:custGeom>
                  <a:avLst/>
                  <a:gdLst>
                    <a:gd name="T0" fmla="*/ 602 w 904"/>
                    <a:gd name="T1" fmla="*/ 0 h 604"/>
                    <a:gd name="T2" fmla="*/ 904 w 904"/>
                    <a:gd name="T3" fmla="*/ 302 h 604"/>
                    <a:gd name="T4" fmla="*/ 602 w 904"/>
                    <a:gd name="T5" fmla="*/ 604 h 604"/>
                    <a:gd name="T6" fmla="*/ 0 w 904"/>
                    <a:gd name="T7" fmla="*/ 604 h 604"/>
                    <a:gd name="T8" fmla="*/ 0 w 904"/>
                    <a:gd name="T9" fmla="*/ 0 h 604"/>
                    <a:gd name="T10" fmla="*/ 602 w 904"/>
                    <a:gd name="T11" fmla="*/ 0 h 6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04" h="604">
                      <a:moveTo>
                        <a:pt x="602" y="0"/>
                      </a:moveTo>
                      <a:cubicBezTo>
                        <a:pt x="769" y="0"/>
                        <a:pt x="904" y="135"/>
                        <a:pt x="904" y="302"/>
                      </a:cubicBezTo>
                      <a:cubicBezTo>
                        <a:pt x="904" y="469"/>
                        <a:pt x="769" y="604"/>
                        <a:pt x="602" y="604"/>
                      </a:cubicBezTo>
                      <a:cubicBezTo>
                        <a:pt x="0" y="604"/>
                        <a:pt x="0" y="604"/>
                        <a:pt x="0" y="604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602" y="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</p:spPr>
              <p:txBody>
                <a:bodyPr/>
                <a:lstStyle/>
                <a:p>
                  <a:pPr defTabSz="121856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 kern="0" dirty="0">
                    <a:solidFill>
                      <a:sysClr val="windowText" lastClr="000000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68" name="Freeform 11"/>
                <p:cNvSpPr/>
                <p:nvPr/>
              </p:nvSpPr>
              <p:spPr bwMode="auto">
                <a:xfrm>
                  <a:off x="7500004" y="2740542"/>
                  <a:ext cx="1670486" cy="469442"/>
                </a:xfrm>
                <a:custGeom>
                  <a:avLst/>
                  <a:gdLst>
                    <a:gd name="T0" fmla="*/ 302 w 3128"/>
                    <a:gd name="T1" fmla="*/ 0 h 604"/>
                    <a:gd name="T2" fmla="*/ 3128 w 3128"/>
                    <a:gd name="T3" fmla="*/ 0 h 604"/>
                    <a:gd name="T4" fmla="*/ 3128 w 3128"/>
                    <a:gd name="T5" fmla="*/ 604 h 604"/>
                    <a:gd name="T6" fmla="*/ 302 w 3128"/>
                    <a:gd name="T7" fmla="*/ 604 h 604"/>
                    <a:gd name="T8" fmla="*/ 0 w 3128"/>
                    <a:gd name="T9" fmla="*/ 302 h 604"/>
                    <a:gd name="T10" fmla="*/ 302 w 3128"/>
                    <a:gd name="T11" fmla="*/ 0 h 6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28" h="604">
                      <a:moveTo>
                        <a:pt x="302" y="0"/>
                      </a:moveTo>
                      <a:cubicBezTo>
                        <a:pt x="3128" y="0"/>
                        <a:pt x="3128" y="0"/>
                        <a:pt x="3128" y="0"/>
                      </a:cubicBezTo>
                      <a:cubicBezTo>
                        <a:pt x="3128" y="604"/>
                        <a:pt x="3128" y="604"/>
                        <a:pt x="3128" y="604"/>
                      </a:cubicBezTo>
                      <a:cubicBezTo>
                        <a:pt x="302" y="604"/>
                        <a:pt x="302" y="604"/>
                        <a:pt x="302" y="604"/>
                      </a:cubicBezTo>
                      <a:cubicBezTo>
                        <a:pt x="135" y="604"/>
                        <a:pt x="0" y="469"/>
                        <a:pt x="0" y="302"/>
                      </a:cubicBezTo>
                      <a:cubicBezTo>
                        <a:pt x="0" y="135"/>
                        <a:pt x="135" y="0"/>
                        <a:pt x="302" y="0"/>
                      </a:cubicBezTo>
                      <a:close/>
                    </a:path>
                  </a:pathLst>
                </a:custGeom>
                <a:solidFill>
                  <a:srgbClr val="FF6900"/>
                </a:solidFill>
                <a:ln>
                  <a:noFill/>
                </a:ln>
              </p:spPr>
              <p:txBody>
                <a:bodyPr/>
                <a:lstStyle/>
                <a:p>
                  <a:pPr defTabSz="121856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 kern="0" dirty="0">
                    <a:solidFill>
                      <a:sysClr val="windowText" lastClr="000000"/>
                    </a:solidFill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32787" name="组合 83"/>
              <p:cNvGrpSpPr/>
              <p:nvPr/>
            </p:nvGrpSpPr>
            <p:grpSpPr bwMode="auto">
              <a:xfrm>
                <a:off x="8307388" y="3601182"/>
                <a:ext cx="2516560" cy="440142"/>
                <a:chOff x="8307388" y="915988"/>
                <a:chExt cx="2516560" cy="440142"/>
              </a:xfrm>
            </p:grpSpPr>
            <p:sp>
              <p:nvSpPr>
                <p:cNvPr id="65" name="Freeform 5"/>
                <p:cNvSpPr/>
                <p:nvPr/>
              </p:nvSpPr>
              <p:spPr bwMode="auto">
                <a:xfrm>
                  <a:off x="8307739" y="915351"/>
                  <a:ext cx="865252" cy="435777"/>
                </a:xfrm>
                <a:custGeom>
                  <a:avLst/>
                  <a:gdLst>
                    <a:gd name="T0" fmla="*/ 302 w 904"/>
                    <a:gd name="T1" fmla="*/ 0 h 605"/>
                    <a:gd name="T2" fmla="*/ 0 w 904"/>
                    <a:gd name="T3" fmla="*/ 303 h 605"/>
                    <a:gd name="T4" fmla="*/ 302 w 904"/>
                    <a:gd name="T5" fmla="*/ 605 h 605"/>
                    <a:gd name="T6" fmla="*/ 904 w 904"/>
                    <a:gd name="T7" fmla="*/ 605 h 605"/>
                    <a:gd name="T8" fmla="*/ 904 w 904"/>
                    <a:gd name="T9" fmla="*/ 0 h 605"/>
                    <a:gd name="T10" fmla="*/ 302 w 904"/>
                    <a:gd name="T11" fmla="*/ 0 h 6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04" h="605">
                      <a:moveTo>
                        <a:pt x="302" y="0"/>
                      </a:moveTo>
                      <a:cubicBezTo>
                        <a:pt x="135" y="0"/>
                        <a:pt x="0" y="136"/>
                        <a:pt x="0" y="303"/>
                      </a:cubicBezTo>
                      <a:cubicBezTo>
                        <a:pt x="0" y="470"/>
                        <a:pt x="135" y="605"/>
                        <a:pt x="302" y="605"/>
                      </a:cubicBezTo>
                      <a:cubicBezTo>
                        <a:pt x="904" y="605"/>
                        <a:pt x="904" y="605"/>
                        <a:pt x="904" y="605"/>
                      </a:cubicBezTo>
                      <a:cubicBezTo>
                        <a:pt x="904" y="0"/>
                        <a:pt x="904" y="0"/>
                        <a:pt x="904" y="0"/>
                      </a:cubicBezTo>
                      <a:lnTo>
                        <a:pt x="302" y="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</p:spPr>
              <p:txBody>
                <a:bodyPr/>
                <a:lstStyle/>
                <a:p>
                  <a:pPr defTabSz="121856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 kern="0" dirty="0">
                    <a:solidFill>
                      <a:sysClr val="windowText" lastClr="000000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66" name="Freeform 6"/>
                <p:cNvSpPr/>
                <p:nvPr/>
              </p:nvSpPr>
              <p:spPr bwMode="auto">
                <a:xfrm>
                  <a:off x="9172991" y="915351"/>
                  <a:ext cx="1650481" cy="439518"/>
                </a:xfrm>
                <a:custGeom>
                  <a:avLst/>
                  <a:gdLst>
                    <a:gd name="T0" fmla="*/ 2826 w 3128"/>
                    <a:gd name="T1" fmla="*/ 0 h 605"/>
                    <a:gd name="T2" fmla="*/ 0 w 3128"/>
                    <a:gd name="T3" fmla="*/ 0 h 605"/>
                    <a:gd name="T4" fmla="*/ 0 w 3128"/>
                    <a:gd name="T5" fmla="*/ 605 h 605"/>
                    <a:gd name="T6" fmla="*/ 2826 w 3128"/>
                    <a:gd name="T7" fmla="*/ 605 h 605"/>
                    <a:gd name="T8" fmla="*/ 3128 w 3128"/>
                    <a:gd name="T9" fmla="*/ 303 h 605"/>
                    <a:gd name="T10" fmla="*/ 2826 w 3128"/>
                    <a:gd name="T11" fmla="*/ 0 h 6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28" h="605">
                      <a:moveTo>
                        <a:pt x="282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05"/>
                        <a:pt x="0" y="605"/>
                        <a:pt x="0" y="605"/>
                      </a:cubicBezTo>
                      <a:cubicBezTo>
                        <a:pt x="2826" y="605"/>
                        <a:pt x="2826" y="605"/>
                        <a:pt x="2826" y="605"/>
                      </a:cubicBezTo>
                      <a:cubicBezTo>
                        <a:pt x="2993" y="605"/>
                        <a:pt x="3128" y="470"/>
                        <a:pt x="3128" y="303"/>
                      </a:cubicBezTo>
                      <a:cubicBezTo>
                        <a:pt x="3128" y="136"/>
                        <a:pt x="2993" y="0"/>
                        <a:pt x="2826" y="0"/>
                      </a:cubicBezTo>
                      <a:close/>
                    </a:path>
                  </a:pathLst>
                </a:custGeom>
                <a:solidFill>
                  <a:srgbClr val="FED001"/>
                </a:solidFill>
                <a:ln>
                  <a:noFill/>
                </a:ln>
              </p:spPr>
              <p:txBody>
                <a:bodyPr/>
                <a:lstStyle/>
                <a:p>
                  <a:pPr defTabSz="121856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 kern="0" dirty="0">
                    <a:solidFill>
                      <a:sysClr val="windowText" lastClr="000000"/>
                    </a:solidFill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32788" name="组合 86"/>
              <p:cNvGrpSpPr/>
              <p:nvPr/>
            </p:nvGrpSpPr>
            <p:grpSpPr bwMode="auto">
              <a:xfrm>
                <a:off x="8307388" y="5596690"/>
                <a:ext cx="2584411" cy="487602"/>
                <a:chOff x="8307388" y="915988"/>
                <a:chExt cx="2584411" cy="487602"/>
              </a:xfrm>
            </p:grpSpPr>
            <p:sp>
              <p:nvSpPr>
                <p:cNvPr id="63" name="Freeform 5"/>
                <p:cNvSpPr/>
                <p:nvPr/>
              </p:nvSpPr>
              <p:spPr bwMode="auto">
                <a:xfrm>
                  <a:off x="8307739" y="915439"/>
                  <a:ext cx="865252" cy="488146"/>
                </a:xfrm>
                <a:custGeom>
                  <a:avLst/>
                  <a:gdLst>
                    <a:gd name="T0" fmla="*/ 302 w 904"/>
                    <a:gd name="T1" fmla="*/ 0 h 605"/>
                    <a:gd name="T2" fmla="*/ 0 w 904"/>
                    <a:gd name="T3" fmla="*/ 303 h 605"/>
                    <a:gd name="T4" fmla="*/ 302 w 904"/>
                    <a:gd name="T5" fmla="*/ 605 h 605"/>
                    <a:gd name="T6" fmla="*/ 904 w 904"/>
                    <a:gd name="T7" fmla="*/ 605 h 605"/>
                    <a:gd name="T8" fmla="*/ 904 w 904"/>
                    <a:gd name="T9" fmla="*/ 0 h 605"/>
                    <a:gd name="T10" fmla="*/ 302 w 904"/>
                    <a:gd name="T11" fmla="*/ 0 h 6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04" h="605">
                      <a:moveTo>
                        <a:pt x="302" y="0"/>
                      </a:moveTo>
                      <a:cubicBezTo>
                        <a:pt x="135" y="0"/>
                        <a:pt x="0" y="136"/>
                        <a:pt x="0" y="303"/>
                      </a:cubicBezTo>
                      <a:cubicBezTo>
                        <a:pt x="0" y="470"/>
                        <a:pt x="135" y="605"/>
                        <a:pt x="302" y="605"/>
                      </a:cubicBezTo>
                      <a:cubicBezTo>
                        <a:pt x="904" y="605"/>
                        <a:pt x="904" y="605"/>
                        <a:pt x="904" y="605"/>
                      </a:cubicBezTo>
                      <a:cubicBezTo>
                        <a:pt x="904" y="0"/>
                        <a:pt x="904" y="0"/>
                        <a:pt x="904" y="0"/>
                      </a:cubicBezTo>
                      <a:lnTo>
                        <a:pt x="302" y="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</p:spPr>
              <p:txBody>
                <a:bodyPr/>
                <a:lstStyle/>
                <a:p>
                  <a:pPr defTabSz="121856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 kern="0" dirty="0">
                    <a:solidFill>
                      <a:sysClr val="windowText" lastClr="000000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64" name="Freeform 6"/>
                <p:cNvSpPr/>
                <p:nvPr/>
              </p:nvSpPr>
              <p:spPr bwMode="auto">
                <a:xfrm>
                  <a:off x="9172991" y="915439"/>
                  <a:ext cx="1718000" cy="452610"/>
                </a:xfrm>
                <a:custGeom>
                  <a:avLst/>
                  <a:gdLst>
                    <a:gd name="T0" fmla="*/ 2826 w 3128"/>
                    <a:gd name="T1" fmla="*/ 0 h 605"/>
                    <a:gd name="T2" fmla="*/ 0 w 3128"/>
                    <a:gd name="T3" fmla="*/ 0 h 605"/>
                    <a:gd name="T4" fmla="*/ 0 w 3128"/>
                    <a:gd name="T5" fmla="*/ 605 h 605"/>
                    <a:gd name="T6" fmla="*/ 2826 w 3128"/>
                    <a:gd name="T7" fmla="*/ 605 h 605"/>
                    <a:gd name="T8" fmla="*/ 3128 w 3128"/>
                    <a:gd name="T9" fmla="*/ 303 h 605"/>
                    <a:gd name="T10" fmla="*/ 2826 w 3128"/>
                    <a:gd name="T11" fmla="*/ 0 h 6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28" h="605">
                      <a:moveTo>
                        <a:pt x="282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05"/>
                        <a:pt x="0" y="605"/>
                        <a:pt x="0" y="605"/>
                      </a:cubicBezTo>
                      <a:cubicBezTo>
                        <a:pt x="2826" y="605"/>
                        <a:pt x="2826" y="605"/>
                        <a:pt x="2826" y="605"/>
                      </a:cubicBezTo>
                      <a:cubicBezTo>
                        <a:pt x="2993" y="605"/>
                        <a:pt x="3128" y="470"/>
                        <a:pt x="3128" y="303"/>
                      </a:cubicBezTo>
                      <a:cubicBezTo>
                        <a:pt x="3128" y="136"/>
                        <a:pt x="2993" y="0"/>
                        <a:pt x="2826" y="0"/>
                      </a:cubicBezTo>
                      <a:close/>
                    </a:path>
                  </a:pathLst>
                </a:custGeom>
                <a:solidFill>
                  <a:srgbClr val="0087FF"/>
                </a:solidFill>
                <a:ln>
                  <a:noFill/>
                </a:ln>
              </p:spPr>
              <p:txBody>
                <a:bodyPr/>
                <a:lstStyle/>
                <a:p>
                  <a:pPr defTabSz="121856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 kern="0" dirty="0">
                    <a:solidFill>
                      <a:sysClr val="windowText" lastClr="000000"/>
                    </a:solidFill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32789" name="组合 89"/>
              <p:cNvGrpSpPr/>
              <p:nvPr/>
            </p:nvGrpSpPr>
            <p:grpSpPr bwMode="auto">
              <a:xfrm>
                <a:off x="7497500" y="4597348"/>
                <a:ext cx="2540263" cy="542545"/>
                <a:chOff x="7497500" y="2684463"/>
                <a:chExt cx="2540263" cy="542545"/>
              </a:xfrm>
            </p:grpSpPr>
            <p:sp>
              <p:nvSpPr>
                <p:cNvPr id="61" name="Freeform 10"/>
                <p:cNvSpPr/>
                <p:nvPr/>
              </p:nvSpPr>
              <p:spPr bwMode="auto">
                <a:xfrm>
                  <a:off x="9170490" y="2684523"/>
                  <a:ext cx="867754" cy="542384"/>
                </a:xfrm>
                <a:custGeom>
                  <a:avLst/>
                  <a:gdLst>
                    <a:gd name="T0" fmla="*/ 602 w 904"/>
                    <a:gd name="T1" fmla="*/ 0 h 604"/>
                    <a:gd name="T2" fmla="*/ 904 w 904"/>
                    <a:gd name="T3" fmla="*/ 302 h 604"/>
                    <a:gd name="T4" fmla="*/ 602 w 904"/>
                    <a:gd name="T5" fmla="*/ 604 h 604"/>
                    <a:gd name="T6" fmla="*/ 0 w 904"/>
                    <a:gd name="T7" fmla="*/ 604 h 604"/>
                    <a:gd name="T8" fmla="*/ 0 w 904"/>
                    <a:gd name="T9" fmla="*/ 0 h 604"/>
                    <a:gd name="T10" fmla="*/ 602 w 904"/>
                    <a:gd name="T11" fmla="*/ 0 h 6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04" h="604">
                      <a:moveTo>
                        <a:pt x="602" y="0"/>
                      </a:moveTo>
                      <a:cubicBezTo>
                        <a:pt x="769" y="0"/>
                        <a:pt x="904" y="135"/>
                        <a:pt x="904" y="302"/>
                      </a:cubicBezTo>
                      <a:cubicBezTo>
                        <a:pt x="904" y="469"/>
                        <a:pt x="769" y="604"/>
                        <a:pt x="602" y="604"/>
                      </a:cubicBezTo>
                      <a:cubicBezTo>
                        <a:pt x="0" y="604"/>
                        <a:pt x="0" y="604"/>
                        <a:pt x="0" y="604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602" y="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</p:spPr>
              <p:txBody>
                <a:bodyPr/>
                <a:lstStyle/>
                <a:p>
                  <a:pPr defTabSz="121856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 kern="0" dirty="0">
                    <a:solidFill>
                      <a:sysClr val="windowText" lastClr="000000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62" name="Freeform 11"/>
                <p:cNvSpPr/>
                <p:nvPr/>
              </p:nvSpPr>
              <p:spPr bwMode="auto">
                <a:xfrm>
                  <a:off x="7497503" y="2705097"/>
                  <a:ext cx="1672987" cy="521810"/>
                </a:xfrm>
                <a:custGeom>
                  <a:avLst/>
                  <a:gdLst>
                    <a:gd name="T0" fmla="*/ 302 w 3128"/>
                    <a:gd name="T1" fmla="*/ 0 h 604"/>
                    <a:gd name="T2" fmla="*/ 3128 w 3128"/>
                    <a:gd name="T3" fmla="*/ 0 h 604"/>
                    <a:gd name="T4" fmla="*/ 3128 w 3128"/>
                    <a:gd name="T5" fmla="*/ 604 h 604"/>
                    <a:gd name="T6" fmla="*/ 302 w 3128"/>
                    <a:gd name="T7" fmla="*/ 604 h 604"/>
                    <a:gd name="T8" fmla="*/ 0 w 3128"/>
                    <a:gd name="T9" fmla="*/ 302 h 604"/>
                    <a:gd name="T10" fmla="*/ 302 w 3128"/>
                    <a:gd name="T11" fmla="*/ 0 h 6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28" h="604">
                      <a:moveTo>
                        <a:pt x="302" y="0"/>
                      </a:moveTo>
                      <a:cubicBezTo>
                        <a:pt x="3128" y="0"/>
                        <a:pt x="3128" y="0"/>
                        <a:pt x="3128" y="0"/>
                      </a:cubicBezTo>
                      <a:cubicBezTo>
                        <a:pt x="3128" y="604"/>
                        <a:pt x="3128" y="604"/>
                        <a:pt x="3128" y="604"/>
                      </a:cubicBezTo>
                      <a:cubicBezTo>
                        <a:pt x="302" y="604"/>
                        <a:pt x="302" y="604"/>
                        <a:pt x="302" y="604"/>
                      </a:cubicBezTo>
                      <a:cubicBezTo>
                        <a:pt x="135" y="604"/>
                        <a:pt x="0" y="469"/>
                        <a:pt x="0" y="302"/>
                      </a:cubicBezTo>
                      <a:cubicBezTo>
                        <a:pt x="0" y="135"/>
                        <a:pt x="135" y="0"/>
                        <a:pt x="302" y="0"/>
                      </a:cubicBezTo>
                      <a:close/>
                    </a:path>
                  </a:pathLst>
                </a:custGeom>
                <a:solidFill>
                  <a:srgbClr val="99AB01"/>
                </a:solidFill>
                <a:ln>
                  <a:noFill/>
                </a:ln>
              </p:spPr>
              <p:txBody>
                <a:bodyPr/>
                <a:lstStyle/>
                <a:p>
                  <a:pPr defTabSz="121856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 kern="0" dirty="0">
                    <a:solidFill>
                      <a:sysClr val="windowText" lastClr="000000"/>
                    </a:solidFill>
                    <a:latin typeface="+mn-lt"/>
                    <a:ea typeface="+mn-ea"/>
                  </a:endParaRPr>
                </a:p>
              </p:txBody>
            </p:sp>
          </p:grpSp>
        </p:grpSp>
        <p:sp>
          <p:nvSpPr>
            <p:cNvPr id="45" name="文本框 98"/>
            <p:cNvSpPr txBox="1"/>
            <p:nvPr/>
          </p:nvSpPr>
          <p:spPr>
            <a:xfrm>
              <a:off x="1929120" y="795878"/>
              <a:ext cx="1176623" cy="2880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9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易部署</a:t>
              </a:r>
            </a:p>
          </p:txBody>
        </p:sp>
        <p:sp>
          <p:nvSpPr>
            <p:cNvPr id="32775" name="文本框 101"/>
            <p:cNvSpPr txBox="1">
              <a:spLocks noChangeArrowheads="1"/>
            </p:cNvSpPr>
            <p:nvPr/>
          </p:nvSpPr>
          <p:spPr bwMode="auto">
            <a:xfrm>
              <a:off x="1872495" y="1465864"/>
              <a:ext cx="443639" cy="28854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1900">
                  <a:solidFill>
                    <a:srgbClr val="FF6900"/>
                  </a:solidFill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</a:rPr>
                <a:t>2</a:t>
              </a:r>
              <a:endParaRPr lang="zh-CN" altLang="en-US" sz="1900">
                <a:solidFill>
                  <a:srgbClr val="FF6900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  <p:cxnSp>
          <p:nvCxnSpPr>
            <p:cNvPr id="47" name="直接连接符 46"/>
            <p:cNvCxnSpPr>
              <a:stCxn id="70" idx="1"/>
              <a:endCxn id="64" idx="2"/>
            </p:cNvCxnSpPr>
            <p:nvPr/>
          </p:nvCxnSpPr>
          <p:spPr>
            <a:xfrm>
              <a:off x="1802522" y="824444"/>
              <a:ext cx="0" cy="2828004"/>
            </a:xfrm>
            <a:prstGeom prst="line">
              <a:avLst/>
            </a:prstGeom>
            <a:ln w="12700">
              <a:solidFill>
                <a:srgbClr val="AAAAAA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77" name="文本框 100"/>
            <p:cNvSpPr txBox="1">
              <a:spLocks noChangeArrowheads="1"/>
            </p:cNvSpPr>
            <p:nvPr/>
          </p:nvSpPr>
          <p:spPr bwMode="auto">
            <a:xfrm>
              <a:off x="1376831" y="824906"/>
              <a:ext cx="240692" cy="28854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1900">
                  <a:solidFill>
                    <a:srgbClr val="FE2C01"/>
                  </a:solidFill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</a:rPr>
                <a:t>1</a:t>
              </a:r>
              <a:endParaRPr lang="zh-CN" altLang="en-US" sz="1900">
                <a:solidFill>
                  <a:srgbClr val="FE2C01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  <p:sp>
          <p:nvSpPr>
            <p:cNvPr id="32778" name="文本框 101"/>
            <p:cNvSpPr txBox="1">
              <a:spLocks noChangeArrowheads="1"/>
            </p:cNvSpPr>
            <p:nvPr/>
          </p:nvSpPr>
          <p:spPr bwMode="auto">
            <a:xfrm>
              <a:off x="1394937" y="2111758"/>
              <a:ext cx="240692" cy="28854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1900">
                  <a:solidFill>
                    <a:srgbClr val="FF6900"/>
                  </a:solidFill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</a:rPr>
                <a:t>3</a:t>
              </a:r>
              <a:endParaRPr lang="zh-CN" altLang="en-US" sz="1900">
                <a:solidFill>
                  <a:srgbClr val="FF6900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  <p:sp>
          <p:nvSpPr>
            <p:cNvPr id="32779" name="文本框 106"/>
            <p:cNvSpPr txBox="1">
              <a:spLocks noChangeArrowheads="1"/>
            </p:cNvSpPr>
            <p:nvPr/>
          </p:nvSpPr>
          <p:spPr bwMode="auto">
            <a:xfrm>
              <a:off x="1852421" y="2730802"/>
              <a:ext cx="240692" cy="28854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1900">
                  <a:solidFill>
                    <a:srgbClr val="99AB01"/>
                  </a:solidFill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</a:rPr>
                <a:t>4</a:t>
              </a:r>
              <a:endParaRPr lang="zh-CN" altLang="en-US" sz="1900">
                <a:solidFill>
                  <a:srgbClr val="99AB01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  <p:sp>
          <p:nvSpPr>
            <p:cNvPr id="32780" name="文本框 108"/>
            <p:cNvSpPr txBox="1">
              <a:spLocks noChangeArrowheads="1"/>
            </p:cNvSpPr>
            <p:nvPr/>
          </p:nvSpPr>
          <p:spPr bwMode="auto">
            <a:xfrm>
              <a:off x="1952647" y="3345186"/>
              <a:ext cx="686726" cy="28854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charset="-122"/>
                </a:rPr>
                <a:t>高可靠</a:t>
              </a:r>
            </a:p>
          </p:txBody>
        </p:sp>
        <p:sp>
          <p:nvSpPr>
            <p:cNvPr id="52" name="文本框 98"/>
            <p:cNvSpPr txBox="1"/>
            <p:nvPr/>
          </p:nvSpPr>
          <p:spPr>
            <a:xfrm>
              <a:off x="937182" y="1481455"/>
              <a:ext cx="1176623" cy="2892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9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易扩容</a:t>
              </a:r>
            </a:p>
          </p:txBody>
        </p:sp>
        <p:sp>
          <p:nvSpPr>
            <p:cNvPr id="53" name="文本框 98"/>
            <p:cNvSpPr txBox="1"/>
            <p:nvPr/>
          </p:nvSpPr>
          <p:spPr>
            <a:xfrm>
              <a:off x="1952950" y="2081335"/>
              <a:ext cx="1175135" cy="2880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9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易维护</a:t>
              </a:r>
            </a:p>
          </p:txBody>
        </p:sp>
        <p:sp>
          <p:nvSpPr>
            <p:cNvPr id="54" name="文本框 98"/>
            <p:cNvSpPr txBox="1"/>
            <p:nvPr/>
          </p:nvSpPr>
          <p:spPr>
            <a:xfrm>
              <a:off x="901436" y="2734775"/>
              <a:ext cx="1175135" cy="2880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9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多业务</a:t>
              </a:r>
            </a:p>
          </p:txBody>
        </p:sp>
        <p:sp>
          <p:nvSpPr>
            <p:cNvPr id="32784" name="文本框 110"/>
            <p:cNvSpPr txBox="1">
              <a:spLocks noChangeArrowheads="1"/>
            </p:cNvSpPr>
            <p:nvPr/>
          </p:nvSpPr>
          <p:spPr bwMode="auto">
            <a:xfrm>
              <a:off x="1423965" y="3345186"/>
              <a:ext cx="240692" cy="28854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1900">
                  <a:solidFill>
                    <a:srgbClr val="0087FF"/>
                  </a:solidFill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</a:rPr>
                <a:t>5</a:t>
              </a:r>
              <a:endParaRPr lang="zh-CN" altLang="en-US" sz="1900">
                <a:solidFill>
                  <a:srgbClr val="0087FF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5813" y="1936750"/>
            <a:ext cx="4700587" cy="20859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2E8D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圆角矩形 2"/>
          <p:cNvSpPr/>
          <p:nvPr/>
        </p:nvSpPr>
        <p:spPr bwMode="auto">
          <a:xfrm>
            <a:off x="7086600" y="3938588"/>
            <a:ext cx="3817938" cy="136842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0" tIns="45716" rIns="91430" bIns="45716"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5890" algn="l"/>
              </a:tabLst>
              <a:defRPr/>
            </a:pP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 bwMode="auto">
          <a:xfrm>
            <a:off x="7061200" y="1782763"/>
            <a:ext cx="3822700" cy="136683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0" tIns="45716" rIns="91430" bIns="45716"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5890" algn="l"/>
              </a:tabLst>
              <a:defRPr/>
            </a:pP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87"/>
          <p:cNvSpPr>
            <a:spLocks noChangeArrowheads="1"/>
          </p:cNvSpPr>
          <p:nvPr/>
        </p:nvSpPr>
        <p:spPr bwMode="auto">
          <a:xfrm>
            <a:off x="7404100" y="1916113"/>
            <a:ext cx="3500438" cy="1046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0" tIns="45716" rIns="91430" bIns="45716">
            <a:spAutoFit/>
          </a:bodyPr>
          <a:lstStyle/>
          <a:p>
            <a:pPr eaLnBrk="0" fontAlgn="ctr" hangingPunct="0">
              <a:lnSpc>
                <a:spcPct val="150000"/>
              </a:lnSpc>
              <a:buClr>
                <a:srgbClr val="FF0000"/>
              </a:buClr>
              <a:buSzPct val="70000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视频：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GB/T 28181 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国标监控联网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fontAlgn="ctr" hangingPunct="0">
              <a:lnSpc>
                <a:spcPct val="150000"/>
              </a:lnSpc>
              <a:buClr>
                <a:srgbClr val="FF0000"/>
              </a:buClr>
              <a:buSzPct val="70000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图片：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GA/T 1400 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公安视图库标准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fontAlgn="ctr" hangingPunct="0">
              <a:buClr>
                <a:srgbClr val="FF0000"/>
              </a:buClr>
              <a:buSzPct val="70000"/>
            </a:pP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Half Frame 12"/>
          <p:cNvSpPr/>
          <p:nvPr/>
        </p:nvSpPr>
        <p:spPr>
          <a:xfrm rot="8097294">
            <a:off x="5866606" y="3178969"/>
            <a:ext cx="500063" cy="549275"/>
          </a:xfrm>
          <a:prstGeom prst="halfFrame">
            <a:avLst/>
          </a:prstGeom>
          <a:solidFill>
            <a:srgbClr val="FFFF00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7" name="组合 11"/>
          <p:cNvGrpSpPr/>
          <p:nvPr/>
        </p:nvGrpSpPr>
        <p:grpSpPr bwMode="auto">
          <a:xfrm>
            <a:off x="8023225" y="2846388"/>
            <a:ext cx="1800225" cy="574675"/>
            <a:chOff x="814328" y="3219334"/>
            <a:chExt cx="1356392" cy="432536"/>
          </a:xfrm>
        </p:grpSpPr>
        <p:grpSp>
          <p:nvGrpSpPr>
            <p:cNvPr id="8" name="组合 27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圆角矩形 9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圆角矩形 10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3817" name="TextBox 8"/>
            <p:cNvSpPr txBox="1">
              <a:spLocks noChangeArrowheads="1"/>
            </p:cNvSpPr>
            <p:nvPr/>
          </p:nvSpPr>
          <p:spPr bwMode="auto">
            <a:xfrm>
              <a:off x="1110326" y="3331791"/>
              <a:ext cx="787838" cy="2087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支持上传</a:t>
              </a:r>
              <a:endParaRPr lang="zh-CN" altLang="zh-CN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12" name="组合 16"/>
          <p:cNvGrpSpPr/>
          <p:nvPr/>
        </p:nvGrpSpPr>
        <p:grpSpPr bwMode="auto">
          <a:xfrm>
            <a:off x="8023225" y="3651250"/>
            <a:ext cx="1800225" cy="574675"/>
            <a:chOff x="814328" y="3219334"/>
            <a:chExt cx="1356392" cy="432536"/>
          </a:xfrm>
        </p:grpSpPr>
        <p:grpSp>
          <p:nvGrpSpPr>
            <p:cNvPr id="13" name="组合 36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圆角矩形 14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3815" name="TextBox 13"/>
            <p:cNvSpPr txBox="1">
              <a:spLocks noChangeArrowheads="1"/>
            </p:cNvSpPr>
            <p:nvPr/>
          </p:nvSpPr>
          <p:spPr bwMode="auto">
            <a:xfrm>
              <a:off x="1110326" y="3331788"/>
              <a:ext cx="787838" cy="2087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支持接入</a:t>
              </a:r>
              <a:endParaRPr lang="zh-CN" altLang="zh-CN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7275" y="4483100"/>
            <a:ext cx="5143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1513" y="4445000"/>
            <a:ext cx="571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7186613" y="4883150"/>
            <a:ext cx="903287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治安监控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8113713" y="4889500"/>
            <a:ext cx="903287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人脸卡口</a:t>
            </a: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10688" y="4278313"/>
            <a:ext cx="3540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9040813" y="4883150"/>
            <a:ext cx="903287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高点监控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9939338" y="4883150"/>
            <a:ext cx="903287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天网卡口</a:t>
            </a:r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01263" y="4500563"/>
            <a:ext cx="4953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9" name="Picture 9" descr="\\info-server\产品资料库\09-01-产品图片库\01-国内\05-NVR\NVR-B200-E2\png-用于胶片或网站\NVR-B200-E2_F.png"/>
          <p:cNvPicPr>
            <a:picLocks noChangeAspect="1" noChangeArrowheads="1"/>
          </p:cNvPicPr>
          <p:nvPr/>
        </p:nvPicPr>
        <p:blipFill>
          <a:blip r:embed="rId6" cstate="print"/>
          <a:srcRect t="32718" b="30820"/>
          <a:stretch>
            <a:fillRect/>
          </a:stretch>
        </p:blipFill>
        <p:spPr bwMode="auto">
          <a:xfrm>
            <a:off x="1047750" y="2281238"/>
            <a:ext cx="17414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0" name="Picture 10" descr="\\info-server\产品资料库\09-01-产品图片库\01-国内\05-NVR\NVR-B200-E4&amp;E8\NVR-B200-E4&amp;E8-F.png"/>
          <p:cNvPicPr>
            <a:picLocks noChangeAspect="1" noChangeArrowheads="1"/>
          </p:cNvPicPr>
          <p:nvPr/>
        </p:nvPicPr>
        <p:blipFill>
          <a:blip r:embed="rId7" cstate="print"/>
          <a:srcRect l="2293" t="34827" r="4691" b="29803"/>
          <a:stretch>
            <a:fillRect/>
          </a:stretch>
        </p:blipFill>
        <p:spPr bwMode="auto">
          <a:xfrm>
            <a:off x="3497263" y="2330450"/>
            <a:ext cx="16795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1" name="Picture 12" descr="\\info-server\产品资料库\09-01-产品图片库\01-国内\05-NVR\NVR516&amp;NVR-S200-R16\NVR516&amp;NVR-S200-R16_F.png"/>
          <p:cNvPicPr>
            <a:picLocks noChangeAspect="1" noChangeArrowheads="1"/>
          </p:cNvPicPr>
          <p:nvPr/>
        </p:nvPicPr>
        <p:blipFill>
          <a:blip r:embed="rId8" cstate="print"/>
          <a:srcRect l="6049" t="29649" r="6058" b="30431"/>
          <a:stretch>
            <a:fillRect/>
          </a:stretch>
        </p:blipFill>
        <p:spPr bwMode="auto">
          <a:xfrm>
            <a:off x="2171700" y="3181350"/>
            <a:ext cx="1954213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12" name="矩形 27"/>
          <p:cNvSpPr>
            <a:spLocks noChangeArrowheads="1"/>
          </p:cNvSpPr>
          <p:nvPr/>
        </p:nvSpPr>
        <p:spPr bwMode="auto">
          <a:xfrm>
            <a:off x="974725" y="4176713"/>
            <a:ext cx="4338638" cy="1290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2/4/8/16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盘位雪亮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NVR</a:t>
            </a:r>
          </a:p>
          <a:p>
            <a:pPr algn="ctr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支持人脸、车牌图片的管理、检索、上传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覆盖雪亮村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社区的管理应用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13" name="标题 1"/>
          <p:cNvSpPr txBox="1"/>
          <p:nvPr/>
        </p:nvSpPr>
        <p:spPr bwMode="auto">
          <a:xfrm>
            <a:off x="555625" y="227013"/>
            <a:ext cx="9380538" cy="585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 anchor="ctr"/>
          <a:lstStyle/>
          <a:p>
            <a:r>
              <a:rPr lang="en-US" altLang="zh-CN" sz="40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NVR</a:t>
            </a:r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：村、社区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19" grpId="0"/>
      <p:bldP spid="20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84300" y="1196975"/>
            <a:ext cx="2538413" cy="4699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14" tIns="60957" rIns="121914" bIns="60957">
            <a:spAutoFit/>
          </a:bodyPr>
          <a:lstStyle/>
          <a:p>
            <a:pPr indent="33591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8688" y="3070225"/>
            <a:ext cx="2538412" cy="4699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14" tIns="60957" rIns="121914" bIns="60957">
            <a:spAutoFit/>
          </a:bodyPr>
          <a:lstStyle/>
          <a:p>
            <a:pPr indent="33591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52575" y="4873625"/>
            <a:ext cx="2711450" cy="4699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14" tIns="60957" rIns="121914" bIns="60957">
            <a:spAutoFit/>
          </a:bodyPr>
          <a:lstStyle/>
          <a:p>
            <a:pPr indent="33591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020050" y="4921250"/>
            <a:ext cx="2311400" cy="4699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14" tIns="60957" rIns="121914" bIns="60957">
            <a:spAutoFit/>
          </a:bodyPr>
          <a:lstStyle/>
          <a:p>
            <a:pPr indent="33591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840788" y="3194050"/>
            <a:ext cx="2409825" cy="4699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14" tIns="60957" rIns="121914" bIns="60957">
            <a:spAutoFit/>
          </a:bodyPr>
          <a:lstStyle/>
          <a:p>
            <a:pPr indent="33591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05775" y="1111250"/>
            <a:ext cx="2538413" cy="4699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14" tIns="60957" rIns="121914" bIns="60957">
            <a:spAutoFit/>
          </a:bodyPr>
          <a:lstStyle/>
          <a:p>
            <a:pPr indent="33591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431800" y="188913"/>
            <a:ext cx="9805988" cy="706437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综治中心建设</a:t>
            </a:r>
          </a:p>
        </p:txBody>
      </p:sp>
      <p:grpSp>
        <p:nvGrpSpPr>
          <p:cNvPr id="36873" name="组合 48"/>
          <p:cNvGrpSpPr/>
          <p:nvPr/>
        </p:nvGrpSpPr>
        <p:grpSpPr bwMode="auto">
          <a:xfrm>
            <a:off x="1004888" y="1284288"/>
            <a:ext cx="10099675" cy="5556250"/>
            <a:chOff x="539465" y="1044400"/>
            <a:chExt cx="10682572" cy="5876181"/>
          </a:xfrm>
        </p:grpSpPr>
        <p:sp>
          <p:nvSpPr>
            <p:cNvPr id="10" name="六边形 1"/>
            <p:cNvSpPr/>
            <p:nvPr/>
          </p:nvSpPr>
          <p:spPr bwMode="auto">
            <a:xfrm>
              <a:off x="4409840" y="2449646"/>
              <a:ext cx="3203764" cy="2810493"/>
            </a:xfrm>
            <a:prstGeom prst="hexagon">
              <a:avLst/>
            </a:prstGeom>
            <a:solidFill>
              <a:srgbClr val="CCFFCC">
                <a:alpha val="50000"/>
              </a:srgbClr>
            </a:solidFill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19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39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58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678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097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80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1000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419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83" name="椭圆 34"/>
            <p:cNvSpPr>
              <a:spLocks noChangeAspect="1" noChangeArrowheads="1"/>
            </p:cNvSpPr>
            <p:nvPr/>
          </p:nvSpPr>
          <p:spPr bwMode="auto">
            <a:xfrm>
              <a:off x="6378454" y="4875702"/>
              <a:ext cx="1488893" cy="1515225"/>
            </a:xfrm>
            <a:prstGeom prst="ellipse">
              <a:avLst/>
            </a:prstGeom>
            <a:solidFill>
              <a:srgbClr val="0070C0"/>
            </a:solidFill>
            <a:ln w="25400">
              <a:solidFill>
                <a:srgbClr val="FFFFFF"/>
              </a:solidFill>
              <a:round/>
            </a:ln>
          </p:spPr>
          <p:txBody>
            <a:bodyPr anchor="ctr"/>
            <a:lstStyle/>
            <a:p>
              <a:pPr algn="ctr" defTabSz="1087120"/>
              <a:endParaRPr lang="zh-CN" altLang="en-US" sz="15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84" name="Freeform 114"/>
            <p:cNvSpPr>
              <a:spLocks noChangeAspect="1" noEditPoints="1" noChangeArrowheads="1"/>
            </p:cNvSpPr>
            <p:nvPr/>
          </p:nvSpPr>
          <p:spPr bwMode="auto">
            <a:xfrm>
              <a:off x="6655046" y="5217665"/>
              <a:ext cx="935708" cy="751785"/>
            </a:xfrm>
            <a:custGeom>
              <a:avLst/>
              <a:gdLst>
                <a:gd name="T0" fmla="*/ 274474 w 75"/>
                <a:gd name="T1" fmla="*/ 280327 h 59"/>
                <a:gd name="T2" fmla="*/ 411712 w 75"/>
                <a:gd name="T3" fmla="*/ 140163 h 59"/>
                <a:gd name="T4" fmla="*/ 274474 w 75"/>
                <a:gd name="T5" fmla="*/ 0 h 59"/>
                <a:gd name="T6" fmla="*/ 137237 w 75"/>
                <a:gd name="T7" fmla="*/ 140163 h 59"/>
                <a:gd name="T8" fmla="*/ 274474 w 75"/>
                <a:gd name="T9" fmla="*/ 280327 h 59"/>
                <a:gd name="T10" fmla="*/ 561425 w 75"/>
                <a:gd name="T11" fmla="*/ 280327 h 59"/>
                <a:gd name="T12" fmla="*/ 698662 w 75"/>
                <a:gd name="T13" fmla="*/ 140163 h 59"/>
                <a:gd name="T14" fmla="*/ 561425 w 75"/>
                <a:gd name="T15" fmla="*/ 0 h 59"/>
                <a:gd name="T16" fmla="*/ 424188 w 75"/>
                <a:gd name="T17" fmla="*/ 140163 h 59"/>
                <a:gd name="T18" fmla="*/ 561425 w 75"/>
                <a:gd name="T19" fmla="*/ 280327 h 59"/>
                <a:gd name="T20" fmla="*/ 37428 w 75"/>
                <a:gd name="T21" fmla="*/ 318553 h 59"/>
                <a:gd name="T22" fmla="*/ 0 w 75"/>
                <a:gd name="T23" fmla="*/ 344037 h 59"/>
                <a:gd name="T24" fmla="*/ 0 w 75"/>
                <a:gd name="T25" fmla="*/ 484201 h 59"/>
                <a:gd name="T26" fmla="*/ 37428 w 75"/>
                <a:gd name="T27" fmla="*/ 522427 h 59"/>
                <a:gd name="T28" fmla="*/ 62381 w 75"/>
                <a:gd name="T29" fmla="*/ 484201 h 59"/>
                <a:gd name="T30" fmla="*/ 62381 w 75"/>
                <a:gd name="T31" fmla="*/ 344037 h 59"/>
                <a:gd name="T32" fmla="*/ 37428 w 75"/>
                <a:gd name="T33" fmla="*/ 318553 h 59"/>
                <a:gd name="T34" fmla="*/ 935708 w 75"/>
                <a:gd name="T35" fmla="*/ 293069 h 59"/>
                <a:gd name="T36" fmla="*/ 935708 w 75"/>
                <a:gd name="T37" fmla="*/ 713559 h 59"/>
                <a:gd name="T38" fmla="*/ 910756 w 75"/>
                <a:gd name="T39" fmla="*/ 726301 h 59"/>
                <a:gd name="T40" fmla="*/ 810947 w 75"/>
                <a:gd name="T41" fmla="*/ 649848 h 59"/>
                <a:gd name="T42" fmla="*/ 798471 w 75"/>
                <a:gd name="T43" fmla="*/ 624364 h 59"/>
                <a:gd name="T44" fmla="*/ 748566 w 75"/>
                <a:gd name="T45" fmla="*/ 624364 h 59"/>
                <a:gd name="T46" fmla="*/ 748566 w 75"/>
                <a:gd name="T47" fmla="*/ 713559 h 59"/>
                <a:gd name="T48" fmla="*/ 711138 w 75"/>
                <a:gd name="T49" fmla="*/ 751785 h 59"/>
                <a:gd name="T50" fmla="*/ 137237 w 75"/>
                <a:gd name="T51" fmla="*/ 751785 h 59"/>
                <a:gd name="T52" fmla="*/ 99809 w 75"/>
                <a:gd name="T53" fmla="*/ 700817 h 59"/>
                <a:gd name="T54" fmla="*/ 99809 w 75"/>
                <a:gd name="T55" fmla="*/ 344037 h 59"/>
                <a:gd name="T56" fmla="*/ 137237 w 75"/>
                <a:gd name="T57" fmla="*/ 293069 h 59"/>
                <a:gd name="T58" fmla="*/ 711138 w 75"/>
                <a:gd name="T59" fmla="*/ 293069 h 59"/>
                <a:gd name="T60" fmla="*/ 748566 w 75"/>
                <a:gd name="T61" fmla="*/ 344037 h 59"/>
                <a:gd name="T62" fmla="*/ 748566 w 75"/>
                <a:gd name="T63" fmla="*/ 382264 h 59"/>
                <a:gd name="T64" fmla="*/ 798471 w 75"/>
                <a:gd name="T65" fmla="*/ 382264 h 59"/>
                <a:gd name="T66" fmla="*/ 810947 w 75"/>
                <a:gd name="T67" fmla="*/ 369521 h 59"/>
                <a:gd name="T68" fmla="*/ 910756 w 75"/>
                <a:gd name="T69" fmla="*/ 280327 h 59"/>
                <a:gd name="T70" fmla="*/ 935708 w 75"/>
                <a:gd name="T71" fmla="*/ 293069 h 5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5"/>
                <a:gd name="T109" fmla="*/ 0 h 59"/>
                <a:gd name="T110" fmla="*/ 75 w 75"/>
                <a:gd name="T111" fmla="*/ 59 h 5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5" h="59">
                  <a:moveTo>
                    <a:pt x="22" y="22"/>
                  </a:moveTo>
                  <a:cubicBezTo>
                    <a:pt x="28" y="22"/>
                    <a:pt x="33" y="17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6" y="0"/>
                    <a:pt x="11" y="5"/>
                    <a:pt x="11" y="11"/>
                  </a:cubicBezTo>
                  <a:cubicBezTo>
                    <a:pt x="11" y="17"/>
                    <a:pt x="16" y="22"/>
                    <a:pt x="22" y="22"/>
                  </a:cubicBezTo>
                  <a:moveTo>
                    <a:pt x="45" y="22"/>
                  </a:moveTo>
                  <a:cubicBezTo>
                    <a:pt x="51" y="22"/>
                    <a:pt x="56" y="17"/>
                    <a:pt x="56" y="11"/>
                  </a:cubicBezTo>
                  <a:cubicBezTo>
                    <a:pt x="56" y="5"/>
                    <a:pt x="51" y="0"/>
                    <a:pt x="45" y="0"/>
                  </a:cubicBezTo>
                  <a:cubicBezTo>
                    <a:pt x="39" y="0"/>
                    <a:pt x="34" y="5"/>
                    <a:pt x="34" y="11"/>
                  </a:cubicBezTo>
                  <a:cubicBezTo>
                    <a:pt x="34" y="17"/>
                    <a:pt x="39" y="22"/>
                    <a:pt x="45" y="22"/>
                  </a:cubicBezTo>
                  <a:moveTo>
                    <a:pt x="3" y="25"/>
                  </a:moveTo>
                  <a:cubicBezTo>
                    <a:pt x="1" y="25"/>
                    <a:pt x="0" y="26"/>
                    <a:pt x="0" y="2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1" y="41"/>
                    <a:pt x="3" y="41"/>
                  </a:cubicBezTo>
                  <a:cubicBezTo>
                    <a:pt x="4" y="41"/>
                    <a:pt x="5" y="39"/>
                    <a:pt x="5" y="3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6"/>
                    <a:pt x="4" y="25"/>
                    <a:pt x="3" y="25"/>
                  </a:cubicBezTo>
                  <a:moveTo>
                    <a:pt x="75" y="23"/>
                  </a:moveTo>
                  <a:cubicBezTo>
                    <a:pt x="75" y="56"/>
                    <a:pt x="75" y="56"/>
                    <a:pt x="75" y="56"/>
                  </a:cubicBezTo>
                  <a:cubicBezTo>
                    <a:pt x="75" y="58"/>
                    <a:pt x="74" y="58"/>
                    <a:pt x="73" y="57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4" y="50"/>
                    <a:pt x="64" y="50"/>
                    <a:pt x="64" y="4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58"/>
                    <a:pt x="59" y="59"/>
                    <a:pt x="57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9" y="59"/>
                    <a:pt x="8" y="57"/>
                    <a:pt x="8" y="55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5"/>
                    <a:pt x="9" y="23"/>
                    <a:pt x="11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9" y="23"/>
                    <a:pt x="60" y="25"/>
                    <a:pt x="60" y="27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64" y="29"/>
                    <a:pt x="65" y="29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4" y="21"/>
                    <a:pt x="75" y="21"/>
                    <a:pt x="75" y="2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885" name="椭圆 37"/>
            <p:cNvSpPr>
              <a:spLocks noChangeAspect="1" noChangeArrowheads="1"/>
            </p:cNvSpPr>
            <p:nvPr/>
          </p:nvSpPr>
          <p:spPr bwMode="auto">
            <a:xfrm>
              <a:off x="7277359" y="3066759"/>
              <a:ext cx="1488893" cy="1515225"/>
            </a:xfrm>
            <a:prstGeom prst="ellipse">
              <a:avLst/>
            </a:prstGeom>
            <a:solidFill>
              <a:srgbClr val="0070C0"/>
            </a:solidFill>
            <a:ln w="25400">
              <a:solidFill>
                <a:srgbClr val="FFFFFF"/>
              </a:solidFill>
              <a:round/>
            </a:ln>
          </p:spPr>
          <p:txBody>
            <a:bodyPr anchor="ctr"/>
            <a:lstStyle/>
            <a:p>
              <a:pPr algn="ctr" defTabSz="1087120"/>
              <a:endParaRPr lang="zh-CN" altLang="en-US" sz="15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31"/>
            <p:cNvSpPr>
              <a:spLocks noEditPoints="1"/>
            </p:cNvSpPr>
            <p:nvPr/>
          </p:nvSpPr>
          <p:spPr bwMode="black">
            <a:xfrm>
              <a:off x="7544761" y="3493927"/>
              <a:ext cx="941987" cy="663170"/>
            </a:xfrm>
            <a:custGeom>
              <a:avLst/>
              <a:gdLst>
                <a:gd name="T0" fmla="*/ 2163 w 2252"/>
                <a:gd name="T1" fmla="*/ 31 h 1520"/>
                <a:gd name="T2" fmla="*/ 390 w 2252"/>
                <a:gd name="T3" fmla="*/ 31 h 1520"/>
                <a:gd name="T4" fmla="*/ 90 w 2252"/>
                <a:gd name="T5" fmla="*/ 24 h 1520"/>
                <a:gd name="T6" fmla="*/ 0 w 2252"/>
                <a:gd name="T7" fmla="*/ 113 h 1520"/>
                <a:gd name="T8" fmla="*/ 0 w 2252"/>
                <a:gd name="T9" fmla="*/ 1418 h 1520"/>
                <a:gd name="T10" fmla="*/ 90 w 2252"/>
                <a:gd name="T11" fmla="*/ 1508 h 1520"/>
                <a:gd name="T12" fmla="*/ 463 w 2252"/>
                <a:gd name="T13" fmla="*/ 1478 h 1520"/>
                <a:gd name="T14" fmla="*/ 2163 w 2252"/>
                <a:gd name="T15" fmla="*/ 1478 h 1520"/>
                <a:gd name="T16" fmla="*/ 2252 w 2252"/>
                <a:gd name="T17" fmla="*/ 1388 h 1520"/>
                <a:gd name="T18" fmla="*/ 2252 w 2252"/>
                <a:gd name="T19" fmla="*/ 121 h 1520"/>
                <a:gd name="T20" fmla="*/ 2163 w 2252"/>
                <a:gd name="T21" fmla="*/ 31 h 1520"/>
                <a:gd name="T22" fmla="*/ 1635 w 2252"/>
                <a:gd name="T23" fmla="*/ 1391 h 1520"/>
                <a:gd name="T24" fmla="*/ 546 w 2252"/>
                <a:gd name="T25" fmla="*/ 1391 h 1520"/>
                <a:gd name="T26" fmla="*/ 512 w 2252"/>
                <a:gd name="T27" fmla="*/ 1354 h 1520"/>
                <a:gd name="T28" fmla="*/ 546 w 2252"/>
                <a:gd name="T29" fmla="*/ 1316 h 1520"/>
                <a:gd name="T30" fmla="*/ 1635 w 2252"/>
                <a:gd name="T31" fmla="*/ 1316 h 1520"/>
                <a:gd name="T32" fmla="*/ 1668 w 2252"/>
                <a:gd name="T33" fmla="*/ 1354 h 1520"/>
                <a:gd name="T34" fmla="*/ 1635 w 2252"/>
                <a:gd name="T35" fmla="*/ 1391 h 1520"/>
                <a:gd name="T36" fmla="*/ 1305 w 2252"/>
                <a:gd name="T37" fmla="*/ 1195 h 1520"/>
                <a:gd name="T38" fmla="*/ 877 w 2252"/>
                <a:gd name="T39" fmla="*/ 766 h 1520"/>
                <a:gd name="T40" fmla="*/ 1305 w 2252"/>
                <a:gd name="T41" fmla="*/ 337 h 1520"/>
                <a:gd name="T42" fmla="*/ 1734 w 2252"/>
                <a:gd name="T43" fmla="*/ 766 h 1520"/>
                <a:gd name="T44" fmla="*/ 1305 w 2252"/>
                <a:gd name="T45" fmla="*/ 1195 h 1520"/>
                <a:gd name="T46" fmla="*/ 1966 w 2252"/>
                <a:gd name="T47" fmla="*/ 325 h 1520"/>
                <a:gd name="T48" fmla="*/ 1810 w 2252"/>
                <a:gd name="T49" fmla="*/ 325 h 1520"/>
                <a:gd name="T50" fmla="*/ 1720 w 2252"/>
                <a:gd name="T51" fmla="*/ 235 h 1520"/>
                <a:gd name="T52" fmla="*/ 1810 w 2252"/>
                <a:gd name="T53" fmla="*/ 146 h 1520"/>
                <a:gd name="T54" fmla="*/ 1966 w 2252"/>
                <a:gd name="T55" fmla="*/ 146 h 1520"/>
                <a:gd name="T56" fmla="*/ 2056 w 2252"/>
                <a:gd name="T57" fmla="*/ 235 h 1520"/>
                <a:gd name="T58" fmla="*/ 1966 w 2252"/>
                <a:gd name="T59" fmla="*/ 325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52" h="1520">
                  <a:moveTo>
                    <a:pt x="2163" y="31"/>
                  </a:moveTo>
                  <a:cubicBezTo>
                    <a:pt x="390" y="31"/>
                    <a:pt x="390" y="31"/>
                    <a:pt x="390" y="31"/>
                  </a:cubicBezTo>
                  <a:cubicBezTo>
                    <a:pt x="247" y="0"/>
                    <a:pt x="126" y="24"/>
                    <a:pt x="90" y="24"/>
                  </a:cubicBezTo>
                  <a:cubicBezTo>
                    <a:pt x="40" y="24"/>
                    <a:pt x="0" y="64"/>
                    <a:pt x="0" y="113"/>
                  </a:cubicBezTo>
                  <a:cubicBezTo>
                    <a:pt x="0" y="1418"/>
                    <a:pt x="0" y="1418"/>
                    <a:pt x="0" y="1418"/>
                  </a:cubicBezTo>
                  <a:cubicBezTo>
                    <a:pt x="0" y="1468"/>
                    <a:pt x="40" y="1508"/>
                    <a:pt x="90" y="1508"/>
                  </a:cubicBezTo>
                  <a:cubicBezTo>
                    <a:pt x="134" y="1508"/>
                    <a:pt x="382" y="1520"/>
                    <a:pt x="463" y="1478"/>
                  </a:cubicBezTo>
                  <a:cubicBezTo>
                    <a:pt x="2163" y="1478"/>
                    <a:pt x="2163" y="1478"/>
                    <a:pt x="2163" y="1478"/>
                  </a:cubicBezTo>
                  <a:cubicBezTo>
                    <a:pt x="2212" y="1478"/>
                    <a:pt x="2252" y="1438"/>
                    <a:pt x="2252" y="1388"/>
                  </a:cubicBezTo>
                  <a:cubicBezTo>
                    <a:pt x="2252" y="121"/>
                    <a:pt x="2252" y="121"/>
                    <a:pt x="2252" y="121"/>
                  </a:cubicBezTo>
                  <a:cubicBezTo>
                    <a:pt x="2252" y="71"/>
                    <a:pt x="2212" y="31"/>
                    <a:pt x="2163" y="31"/>
                  </a:cubicBezTo>
                  <a:close/>
                  <a:moveTo>
                    <a:pt x="1635" y="1391"/>
                  </a:moveTo>
                  <a:cubicBezTo>
                    <a:pt x="546" y="1391"/>
                    <a:pt x="546" y="1391"/>
                    <a:pt x="546" y="1391"/>
                  </a:cubicBezTo>
                  <a:cubicBezTo>
                    <a:pt x="527" y="1391"/>
                    <a:pt x="512" y="1374"/>
                    <a:pt x="512" y="1354"/>
                  </a:cubicBezTo>
                  <a:cubicBezTo>
                    <a:pt x="512" y="1333"/>
                    <a:pt x="527" y="1316"/>
                    <a:pt x="546" y="1316"/>
                  </a:cubicBezTo>
                  <a:cubicBezTo>
                    <a:pt x="1635" y="1316"/>
                    <a:pt x="1635" y="1316"/>
                    <a:pt x="1635" y="1316"/>
                  </a:cubicBezTo>
                  <a:cubicBezTo>
                    <a:pt x="1653" y="1316"/>
                    <a:pt x="1668" y="1333"/>
                    <a:pt x="1668" y="1354"/>
                  </a:cubicBezTo>
                  <a:cubicBezTo>
                    <a:pt x="1668" y="1374"/>
                    <a:pt x="1653" y="1391"/>
                    <a:pt x="1635" y="1391"/>
                  </a:cubicBezTo>
                  <a:close/>
                  <a:moveTo>
                    <a:pt x="1305" y="1195"/>
                  </a:moveTo>
                  <a:cubicBezTo>
                    <a:pt x="1068" y="1195"/>
                    <a:pt x="877" y="1003"/>
                    <a:pt x="877" y="766"/>
                  </a:cubicBezTo>
                  <a:cubicBezTo>
                    <a:pt x="877" y="529"/>
                    <a:pt x="1068" y="337"/>
                    <a:pt x="1305" y="337"/>
                  </a:cubicBezTo>
                  <a:cubicBezTo>
                    <a:pt x="1542" y="337"/>
                    <a:pt x="1734" y="529"/>
                    <a:pt x="1734" y="766"/>
                  </a:cubicBezTo>
                  <a:cubicBezTo>
                    <a:pt x="1734" y="1003"/>
                    <a:pt x="1542" y="1195"/>
                    <a:pt x="1305" y="1195"/>
                  </a:cubicBezTo>
                  <a:close/>
                  <a:moveTo>
                    <a:pt x="1966" y="325"/>
                  </a:moveTo>
                  <a:cubicBezTo>
                    <a:pt x="1810" y="325"/>
                    <a:pt x="1810" y="325"/>
                    <a:pt x="1810" y="325"/>
                  </a:cubicBezTo>
                  <a:cubicBezTo>
                    <a:pt x="1760" y="325"/>
                    <a:pt x="1720" y="285"/>
                    <a:pt x="1720" y="235"/>
                  </a:cubicBezTo>
                  <a:cubicBezTo>
                    <a:pt x="1720" y="186"/>
                    <a:pt x="1760" y="146"/>
                    <a:pt x="1810" y="146"/>
                  </a:cubicBezTo>
                  <a:cubicBezTo>
                    <a:pt x="1966" y="146"/>
                    <a:pt x="1966" y="146"/>
                    <a:pt x="1966" y="146"/>
                  </a:cubicBezTo>
                  <a:cubicBezTo>
                    <a:pt x="2016" y="146"/>
                    <a:pt x="2056" y="186"/>
                    <a:pt x="2056" y="235"/>
                  </a:cubicBezTo>
                  <a:cubicBezTo>
                    <a:pt x="2056" y="285"/>
                    <a:pt x="2016" y="325"/>
                    <a:pt x="1966" y="325"/>
                  </a:cubicBez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lIns="91423" tIns="45711" rIns="91423" bIns="45711" anchor="ctr"/>
            <a:lstStyle>
              <a:defPPr>
                <a:defRPr lang="zh-CN"/>
              </a:defPPr>
              <a:lvl1pPr marL="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19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39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58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678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097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80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1000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419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86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spc="-163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egoe UI Light" panose="020B0502040204020203"/>
              </a:endParaRPr>
            </a:p>
          </p:txBody>
        </p:sp>
        <p:sp>
          <p:nvSpPr>
            <p:cNvPr id="36887" name="椭圆 106"/>
            <p:cNvSpPr>
              <a:spLocks noChangeAspect="1" noChangeArrowheads="1"/>
            </p:cNvSpPr>
            <p:nvPr/>
          </p:nvSpPr>
          <p:spPr bwMode="auto">
            <a:xfrm>
              <a:off x="6434273" y="1204340"/>
              <a:ext cx="1488893" cy="1515225"/>
            </a:xfrm>
            <a:prstGeom prst="ellipse">
              <a:avLst/>
            </a:prstGeom>
            <a:solidFill>
              <a:srgbClr val="0070C0"/>
            </a:solidFill>
            <a:ln w="25400">
              <a:solidFill>
                <a:srgbClr val="FFFFFF"/>
              </a:solidFill>
              <a:round/>
            </a:ln>
          </p:spPr>
          <p:txBody>
            <a:bodyPr anchor="ctr"/>
            <a:lstStyle/>
            <a:p>
              <a:pPr algn="ctr" defTabSz="1087120"/>
              <a:endParaRPr lang="zh-CN" altLang="en-US" sz="15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88" name="Freeform 22"/>
            <p:cNvSpPr>
              <a:spLocks noEditPoints="1" noChangeArrowheads="1"/>
            </p:cNvSpPr>
            <p:nvPr/>
          </p:nvSpPr>
          <p:spPr bwMode="auto">
            <a:xfrm>
              <a:off x="6782269" y="1576574"/>
              <a:ext cx="789228" cy="802322"/>
            </a:xfrm>
            <a:custGeom>
              <a:avLst/>
              <a:gdLst>
                <a:gd name="T0" fmla="*/ 789228 w 300"/>
                <a:gd name="T1" fmla="*/ 377091 h 300"/>
                <a:gd name="T2" fmla="*/ 749767 w 300"/>
                <a:gd name="T3" fmla="*/ 377091 h 300"/>
                <a:gd name="T4" fmla="*/ 418291 w 300"/>
                <a:gd name="T5" fmla="*/ 40116 h 300"/>
                <a:gd name="T6" fmla="*/ 418291 w 300"/>
                <a:gd name="T7" fmla="*/ 0 h 300"/>
                <a:gd name="T8" fmla="*/ 370937 w 300"/>
                <a:gd name="T9" fmla="*/ 0 h 300"/>
                <a:gd name="T10" fmla="*/ 370937 w 300"/>
                <a:gd name="T11" fmla="*/ 40116 h 300"/>
                <a:gd name="T12" fmla="*/ 39461 w 300"/>
                <a:gd name="T13" fmla="*/ 377091 h 300"/>
                <a:gd name="T14" fmla="*/ 0 w 300"/>
                <a:gd name="T15" fmla="*/ 377091 h 300"/>
                <a:gd name="T16" fmla="*/ 0 w 300"/>
                <a:gd name="T17" fmla="*/ 425231 h 300"/>
                <a:gd name="T18" fmla="*/ 39461 w 300"/>
                <a:gd name="T19" fmla="*/ 425231 h 300"/>
                <a:gd name="T20" fmla="*/ 370937 w 300"/>
                <a:gd name="T21" fmla="*/ 762206 h 300"/>
                <a:gd name="T22" fmla="*/ 370937 w 300"/>
                <a:gd name="T23" fmla="*/ 802322 h 300"/>
                <a:gd name="T24" fmla="*/ 418291 w 300"/>
                <a:gd name="T25" fmla="*/ 802322 h 300"/>
                <a:gd name="T26" fmla="*/ 418291 w 300"/>
                <a:gd name="T27" fmla="*/ 762206 h 300"/>
                <a:gd name="T28" fmla="*/ 749767 w 300"/>
                <a:gd name="T29" fmla="*/ 425231 h 300"/>
                <a:gd name="T30" fmla="*/ 789228 w 300"/>
                <a:gd name="T31" fmla="*/ 425231 h 300"/>
                <a:gd name="T32" fmla="*/ 789228 w 300"/>
                <a:gd name="T33" fmla="*/ 377091 h 300"/>
                <a:gd name="T34" fmla="*/ 678736 w 300"/>
                <a:gd name="T35" fmla="*/ 377091 h 300"/>
                <a:gd name="T36" fmla="*/ 605075 w 300"/>
                <a:gd name="T37" fmla="*/ 377091 h 300"/>
                <a:gd name="T38" fmla="*/ 418291 w 300"/>
                <a:gd name="T39" fmla="*/ 187208 h 300"/>
                <a:gd name="T40" fmla="*/ 418291 w 300"/>
                <a:gd name="T41" fmla="*/ 112325 h 300"/>
                <a:gd name="T42" fmla="*/ 678736 w 300"/>
                <a:gd name="T43" fmla="*/ 377091 h 300"/>
                <a:gd name="T44" fmla="*/ 370937 w 300"/>
                <a:gd name="T45" fmla="*/ 334301 h 300"/>
                <a:gd name="T46" fmla="*/ 328845 w 300"/>
                <a:gd name="T47" fmla="*/ 377091 h 300"/>
                <a:gd name="T48" fmla="*/ 255184 w 300"/>
                <a:gd name="T49" fmla="*/ 377091 h 300"/>
                <a:gd name="T50" fmla="*/ 370937 w 300"/>
                <a:gd name="T51" fmla="*/ 259417 h 300"/>
                <a:gd name="T52" fmla="*/ 370937 w 300"/>
                <a:gd name="T53" fmla="*/ 334301 h 300"/>
                <a:gd name="T54" fmla="*/ 328845 w 300"/>
                <a:gd name="T55" fmla="*/ 425231 h 300"/>
                <a:gd name="T56" fmla="*/ 370937 w 300"/>
                <a:gd name="T57" fmla="*/ 468021 h 300"/>
                <a:gd name="T58" fmla="*/ 370937 w 300"/>
                <a:gd name="T59" fmla="*/ 542904 h 300"/>
                <a:gd name="T60" fmla="*/ 255184 w 300"/>
                <a:gd name="T61" fmla="*/ 425231 h 300"/>
                <a:gd name="T62" fmla="*/ 328845 w 300"/>
                <a:gd name="T63" fmla="*/ 425231 h 300"/>
                <a:gd name="T64" fmla="*/ 418291 w 300"/>
                <a:gd name="T65" fmla="*/ 468021 h 300"/>
                <a:gd name="T66" fmla="*/ 460383 w 300"/>
                <a:gd name="T67" fmla="*/ 425231 h 300"/>
                <a:gd name="T68" fmla="*/ 534044 w 300"/>
                <a:gd name="T69" fmla="*/ 425231 h 300"/>
                <a:gd name="T70" fmla="*/ 418291 w 300"/>
                <a:gd name="T71" fmla="*/ 542904 h 300"/>
                <a:gd name="T72" fmla="*/ 418291 w 300"/>
                <a:gd name="T73" fmla="*/ 468021 h 300"/>
                <a:gd name="T74" fmla="*/ 460383 w 300"/>
                <a:gd name="T75" fmla="*/ 377091 h 300"/>
                <a:gd name="T76" fmla="*/ 418291 w 300"/>
                <a:gd name="T77" fmla="*/ 334301 h 300"/>
                <a:gd name="T78" fmla="*/ 418291 w 300"/>
                <a:gd name="T79" fmla="*/ 259417 h 300"/>
                <a:gd name="T80" fmla="*/ 534044 w 300"/>
                <a:gd name="T81" fmla="*/ 377091 h 300"/>
                <a:gd name="T82" fmla="*/ 460383 w 300"/>
                <a:gd name="T83" fmla="*/ 377091 h 300"/>
                <a:gd name="T84" fmla="*/ 370937 w 300"/>
                <a:gd name="T85" fmla="*/ 112325 h 300"/>
                <a:gd name="T86" fmla="*/ 370937 w 300"/>
                <a:gd name="T87" fmla="*/ 187208 h 300"/>
                <a:gd name="T88" fmla="*/ 184153 w 300"/>
                <a:gd name="T89" fmla="*/ 377091 h 300"/>
                <a:gd name="T90" fmla="*/ 110492 w 300"/>
                <a:gd name="T91" fmla="*/ 377091 h 300"/>
                <a:gd name="T92" fmla="*/ 370937 w 300"/>
                <a:gd name="T93" fmla="*/ 112325 h 300"/>
                <a:gd name="T94" fmla="*/ 110492 w 300"/>
                <a:gd name="T95" fmla="*/ 425231 h 300"/>
                <a:gd name="T96" fmla="*/ 184153 w 300"/>
                <a:gd name="T97" fmla="*/ 425231 h 300"/>
                <a:gd name="T98" fmla="*/ 370937 w 300"/>
                <a:gd name="T99" fmla="*/ 615113 h 300"/>
                <a:gd name="T100" fmla="*/ 370937 w 300"/>
                <a:gd name="T101" fmla="*/ 689997 h 300"/>
                <a:gd name="T102" fmla="*/ 110492 w 300"/>
                <a:gd name="T103" fmla="*/ 425231 h 300"/>
                <a:gd name="T104" fmla="*/ 418291 w 300"/>
                <a:gd name="T105" fmla="*/ 689997 h 300"/>
                <a:gd name="T106" fmla="*/ 418291 w 300"/>
                <a:gd name="T107" fmla="*/ 615113 h 300"/>
                <a:gd name="T108" fmla="*/ 605075 w 300"/>
                <a:gd name="T109" fmla="*/ 425231 h 300"/>
                <a:gd name="T110" fmla="*/ 678736 w 300"/>
                <a:gd name="T111" fmla="*/ 425231 h 300"/>
                <a:gd name="T112" fmla="*/ 418291 w 300"/>
                <a:gd name="T113" fmla="*/ 689997 h 3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00"/>
                <a:gd name="T172" fmla="*/ 0 h 300"/>
                <a:gd name="T173" fmla="*/ 300 w 300"/>
                <a:gd name="T174" fmla="*/ 300 h 30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00" h="300">
                  <a:moveTo>
                    <a:pt x="300" y="141"/>
                  </a:moveTo>
                  <a:cubicBezTo>
                    <a:pt x="285" y="141"/>
                    <a:pt x="285" y="141"/>
                    <a:pt x="285" y="141"/>
                  </a:cubicBezTo>
                  <a:cubicBezTo>
                    <a:pt x="280" y="74"/>
                    <a:pt x="226" y="20"/>
                    <a:pt x="159" y="15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1" y="15"/>
                    <a:pt x="141" y="15"/>
                    <a:pt x="141" y="15"/>
                  </a:cubicBezTo>
                  <a:cubicBezTo>
                    <a:pt x="74" y="20"/>
                    <a:pt x="20" y="74"/>
                    <a:pt x="15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5" y="159"/>
                    <a:pt x="15" y="159"/>
                    <a:pt x="15" y="159"/>
                  </a:cubicBezTo>
                  <a:cubicBezTo>
                    <a:pt x="20" y="226"/>
                    <a:pt x="74" y="280"/>
                    <a:pt x="141" y="285"/>
                  </a:cubicBezTo>
                  <a:cubicBezTo>
                    <a:pt x="141" y="300"/>
                    <a:pt x="141" y="300"/>
                    <a:pt x="141" y="300"/>
                  </a:cubicBezTo>
                  <a:cubicBezTo>
                    <a:pt x="159" y="300"/>
                    <a:pt x="159" y="300"/>
                    <a:pt x="159" y="300"/>
                  </a:cubicBezTo>
                  <a:cubicBezTo>
                    <a:pt x="159" y="285"/>
                    <a:pt x="159" y="285"/>
                    <a:pt x="159" y="285"/>
                  </a:cubicBezTo>
                  <a:cubicBezTo>
                    <a:pt x="226" y="280"/>
                    <a:pt x="280" y="226"/>
                    <a:pt x="285" y="159"/>
                  </a:cubicBezTo>
                  <a:cubicBezTo>
                    <a:pt x="300" y="159"/>
                    <a:pt x="300" y="159"/>
                    <a:pt x="300" y="159"/>
                  </a:cubicBezTo>
                  <a:lnTo>
                    <a:pt x="300" y="141"/>
                  </a:lnTo>
                  <a:close/>
                  <a:moveTo>
                    <a:pt x="258" y="141"/>
                  </a:moveTo>
                  <a:cubicBezTo>
                    <a:pt x="230" y="141"/>
                    <a:pt x="230" y="141"/>
                    <a:pt x="230" y="141"/>
                  </a:cubicBezTo>
                  <a:cubicBezTo>
                    <a:pt x="226" y="103"/>
                    <a:pt x="197" y="74"/>
                    <a:pt x="159" y="70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211" y="47"/>
                    <a:pt x="253" y="89"/>
                    <a:pt x="258" y="141"/>
                  </a:cubicBezTo>
                  <a:close/>
                  <a:moveTo>
                    <a:pt x="141" y="125"/>
                  </a:moveTo>
                  <a:cubicBezTo>
                    <a:pt x="133" y="127"/>
                    <a:pt x="127" y="133"/>
                    <a:pt x="125" y="141"/>
                  </a:cubicBezTo>
                  <a:cubicBezTo>
                    <a:pt x="97" y="141"/>
                    <a:pt x="97" y="141"/>
                    <a:pt x="97" y="141"/>
                  </a:cubicBezTo>
                  <a:cubicBezTo>
                    <a:pt x="101" y="118"/>
                    <a:pt x="118" y="101"/>
                    <a:pt x="141" y="97"/>
                  </a:cubicBezTo>
                  <a:lnTo>
                    <a:pt x="141" y="125"/>
                  </a:lnTo>
                  <a:close/>
                  <a:moveTo>
                    <a:pt x="125" y="159"/>
                  </a:moveTo>
                  <a:cubicBezTo>
                    <a:pt x="127" y="167"/>
                    <a:pt x="133" y="173"/>
                    <a:pt x="141" y="175"/>
                  </a:cubicBezTo>
                  <a:cubicBezTo>
                    <a:pt x="141" y="203"/>
                    <a:pt x="141" y="203"/>
                    <a:pt x="141" y="203"/>
                  </a:cubicBezTo>
                  <a:cubicBezTo>
                    <a:pt x="118" y="199"/>
                    <a:pt x="101" y="182"/>
                    <a:pt x="97" y="159"/>
                  </a:cubicBezTo>
                  <a:lnTo>
                    <a:pt x="125" y="159"/>
                  </a:lnTo>
                  <a:close/>
                  <a:moveTo>
                    <a:pt x="159" y="175"/>
                  </a:moveTo>
                  <a:cubicBezTo>
                    <a:pt x="167" y="173"/>
                    <a:pt x="173" y="167"/>
                    <a:pt x="175" y="159"/>
                  </a:cubicBezTo>
                  <a:cubicBezTo>
                    <a:pt x="203" y="159"/>
                    <a:pt x="203" y="159"/>
                    <a:pt x="203" y="159"/>
                  </a:cubicBezTo>
                  <a:cubicBezTo>
                    <a:pt x="199" y="182"/>
                    <a:pt x="182" y="199"/>
                    <a:pt x="159" y="203"/>
                  </a:cubicBezTo>
                  <a:lnTo>
                    <a:pt x="159" y="175"/>
                  </a:lnTo>
                  <a:close/>
                  <a:moveTo>
                    <a:pt x="175" y="141"/>
                  </a:moveTo>
                  <a:cubicBezTo>
                    <a:pt x="173" y="133"/>
                    <a:pt x="167" y="127"/>
                    <a:pt x="159" y="125"/>
                  </a:cubicBezTo>
                  <a:cubicBezTo>
                    <a:pt x="159" y="97"/>
                    <a:pt x="159" y="97"/>
                    <a:pt x="159" y="97"/>
                  </a:cubicBezTo>
                  <a:cubicBezTo>
                    <a:pt x="182" y="101"/>
                    <a:pt x="199" y="118"/>
                    <a:pt x="203" y="141"/>
                  </a:cubicBezTo>
                  <a:lnTo>
                    <a:pt x="175" y="141"/>
                  </a:lnTo>
                  <a:close/>
                  <a:moveTo>
                    <a:pt x="141" y="42"/>
                  </a:moveTo>
                  <a:cubicBezTo>
                    <a:pt x="141" y="70"/>
                    <a:pt x="141" y="70"/>
                    <a:pt x="141" y="70"/>
                  </a:cubicBezTo>
                  <a:cubicBezTo>
                    <a:pt x="103" y="74"/>
                    <a:pt x="74" y="103"/>
                    <a:pt x="70" y="141"/>
                  </a:cubicBezTo>
                  <a:cubicBezTo>
                    <a:pt x="42" y="141"/>
                    <a:pt x="42" y="141"/>
                    <a:pt x="42" y="141"/>
                  </a:cubicBezTo>
                  <a:cubicBezTo>
                    <a:pt x="47" y="89"/>
                    <a:pt x="89" y="47"/>
                    <a:pt x="141" y="42"/>
                  </a:cubicBezTo>
                  <a:close/>
                  <a:moveTo>
                    <a:pt x="42" y="159"/>
                  </a:moveTo>
                  <a:cubicBezTo>
                    <a:pt x="70" y="159"/>
                    <a:pt x="70" y="159"/>
                    <a:pt x="70" y="159"/>
                  </a:cubicBezTo>
                  <a:cubicBezTo>
                    <a:pt x="74" y="197"/>
                    <a:pt x="103" y="226"/>
                    <a:pt x="141" y="230"/>
                  </a:cubicBezTo>
                  <a:cubicBezTo>
                    <a:pt x="141" y="258"/>
                    <a:pt x="141" y="258"/>
                    <a:pt x="141" y="258"/>
                  </a:cubicBezTo>
                  <a:cubicBezTo>
                    <a:pt x="89" y="253"/>
                    <a:pt x="47" y="211"/>
                    <a:pt x="42" y="159"/>
                  </a:cubicBezTo>
                  <a:close/>
                  <a:moveTo>
                    <a:pt x="159" y="258"/>
                  </a:moveTo>
                  <a:cubicBezTo>
                    <a:pt x="159" y="230"/>
                    <a:pt x="159" y="230"/>
                    <a:pt x="159" y="230"/>
                  </a:cubicBezTo>
                  <a:cubicBezTo>
                    <a:pt x="197" y="226"/>
                    <a:pt x="226" y="197"/>
                    <a:pt x="230" y="159"/>
                  </a:cubicBezTo>
                  <a:cubicBezTo>
                    <a:pt x="258" y="159"/>
                    <a:pt x="258" y="159"/>
                    <a:pt x="258" y="159"/>
                  </a:cubicBezTo>
                  <a:cubicBezTo>
                    <a:pt x="253" y="211"/>
                    <a:pt x="211" y="253"/>
                    <a:pt x="159" y="25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889" name="文本框 59"/>
            <p:cNvSpPr txBox="1">
              <a:spLocks noChangeArrowheads="1"/>
            </p:cNvSpPr>
            <p:nvPr/>
          </p:nvSpPr>
          <p:spPr bwMode="auto">
            <a:xfrm>
              <a:off x="660146" y="1044400"/>
              <a:ext cx="980533" cy="4069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/>
              <a:r>
                <a:rPr lang="zh-CN" altLang="en-US" sz="19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人员</a:t>
              </a:r>
            </a:p>
          </p:txBody>
        </p:sp>
        <p:sp>
          <p:nvSpPr>
            <p:cNvPr id="36890" name="文本框 60"/>
            <p:cNvSpPr txBox="1">
              <a:spLocks noChangeArrowheads="1"/>
            </p:cNvSpPr>
            <p:nvPr/>
          </p:nvSpPr>
          <p:spPr bwMode="auto">
            <a:xfrm>
              <a:off x="989547" y="1522407"/>
              <a:ext cx="2728962" cy="13184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just"/>
              <a:r>
                <a:rPr lang="zh-CN" altLang="en-US" sz="150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       </a:t>
              </a:r>
              <a:r>
                <a:rPr lang="zh-CN" altLang="en-US" sz="15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工作人员由综治办和相关职能部门进驻人员组成，可招用事业编制人员，或者通过政府购买服务等办法聘用社会工作者。</a:t>
              </a:r>
              <a:endParaRPr lang="en-US" altLang="zh-CN" sz="15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891" name="椭圆 101"/>
            <p:cNvSpPr>
              <a:spLocks noChangeAspect="1" noChangeArrowheads="1"/>
            </p:cNvSpPr>
            <p:nvPr/>
          </p:nvSpPr>
          <p:spPr bwMode="auto">
            <a:xfrm>
              <a:off x="3231367" y="3137755"/>
              <a:ext cx="1488700" cy="1515028"/>
            </a:xfrm>
            <a:prstGeom prst="ellipse">
              <a:avLst/>
            </a:prstGeom>
            <a:solidFill>
              <a:srgbClr val="0070C0"/>
            </a:solidFill>
            <a:ln w="25400">
              <a:solidFill>
                <a:srgbClr val="FFFFFF"/>
              </a:solidFill>
              <a:round/>
            </a:ln>
          </p:spPr>
          <p:txBody>
            <a:bodyPr anchor="ctr"/>
            <a:lstStyle/>
            <a:p>
              <a:pPr algn="ctr" defTabSz="1087120"/>
              <a:endParaRPr lang="zh-CN" altLang="en-US" sz="15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92" name="文本框 60"/>
            <p:cNvSpPr txBox="1">
              <a:spLocks noChangeArrowheads="1"/>
            </p:cNvSpPr>
            <p:nvPr/>
          </p:nvSpPr>
          <p:spPr bwMode="auto">
            <a:xfrm>
              <a:off x="539465" y="3572613"/>
              <a:ext cx="2483397" cy="10742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just"/>
              <a:r>
                <a:rPr lang="zh-CN" altLang="en-US" sz="150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</a:t>
              </a:r>
              <a:r>
                <a:rPr lang="zh-CN" altLang="en-US" sz="15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省、市、县、乡镇、村按照带宽需求分别采用</a:t>
              </a:r>
              <a:r>
                <a:rPr lang="en-US" altLang="zh-CN" sz="15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1000M</a:t>
              </a:r>
              <a:r>
                <a:rPr lang="zh-CN" altLang="en-US" sz="15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15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100M</a:t>
              </a:r>
              <a:r>
                <a:rPr lang="zh-CN" altLang="en-US" sz="15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网络与上、下级平台对接。</a:t>
              </a:r>
            </a:p>
          </p:txBody>
        </p:sp>
        <p:sp>
          <p:nvSpPr>
            <p:cNvPr id="36893" name="椭圆 94"/>
            <p:cNvSpPr>
              <a:spLocks noChangeAspect="1" noChangeArrowheads="1"/>
            </p:cNvSpPr>
            <p:nvPr/>
          </p:nvSpPr>
          <p:spPr bwMode="auto">
            <a:xfrm>
              <a:off x="4110008" y="4875701"/>
              <a:ext cx="1488894" cy="1515225"/>
            </a:xfrm>
            <a:prstGeom prst="ellipse">
              <a:avLst/>
            </a:prstGeom>
            <a:solidFill>
              <a:srgbClr val="0070C0"/>
            </a:solidFill>
            <a:ln w="25400">
              <a:solidFill>
                <a:srgbClr val="FFFFFF"/>
              </a:solidFill>
              <a:round/>
            </a:ln>
          </p:spPr>
          <p:txBody>
            <a:bodyPr anchor="ctr"/>
            <a:lstStyle/>
            <a:p>
              <a:pPr algn="ctr" defTabSz="1087120"/>
              <a:endParaRPr lang="zh-CN" altLang="en-US" sz="15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94" name="文本框 60"/>
            <p:cNvSpPr txBox="1">
              <a:spLocks noChangeArrowheads="1"/>
            </p:cNvSpPr>
            <p:nvPr/>
          </p:nvSpPr>
          <p:spPr bwMode="auto">
            <a:xfrm>
              <a:off x="1064951" y="5555252"/>
              <a:ext cx="2847129" cy="13184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just"/>
              <a:r>
                <a:rPr lang="zh-CN" altLang="en-US" sz="15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省级大屏尺寸不小于</a:t>
              </a:r>
              <a:r>
                <a:rPr lang="en-US" altLang="zh-CN" sz="15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500</a:t>
              </a:r>
              <a:r>
                <a:rPr lang="zh-CN" altLang="en-US" sz="15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英寸，市级大屏尺寸不小于</a:t>
              </a:r>
              <a:r>
                <a:rPr lang="en-US" altLang="zh-CN" sz="15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300</a:t>
              </a:r>
              <a:r>
                <a:rPr lang="zh-CN" altLang="en-US" sz="15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英寸，乡镇显示系统硬件设施尺寸不小于</a:t>
              </a:r>
              <a:r>
                <a:rPr lang="en-US" altLang="zh-CN" sz="15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55</a:t>
              </a:r>
              <a:r>
                <a:rPr lang="zh-CN" altLang="en-US" sz="15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英寸，至少配备一台电脑终端。</a:t>
              </a:r>
            </a:p>
          </p:txBody>
        </p:sp>
        <p:sp>
          <p:nvSpPr>
            <p:cNvPr id="36895" name="椭圆 86"/>
            <p:cNvSpPr>
              <a:spLocks noChangeAspect="1" noChangeArrowheads="1"/>
            </p:cNvSpPr>
            <p:nvPr/>
          </p:nvSpPr>
          <p:spPr bwMode="auto">
            <a:xfrm>
              <a:off x="4101126" y="1277521"/>
              <a:ext cx="1488893" cy="1515224"/>
            </a:xfrm>
            <a:prstGeom prst="ellipse">
              <a:avLst/>
            </a:prstGeom>
            <a:solidFill>
              <a:srgbClr val="0070C0"/>
            </a:solidFill>
            <a:ln w="25400">
              <a:solidFill>
                <a:srgbClr val="FFFFFF"/>
              </a:solidFill>
              <a:round/>
            </a:ln>
          </p:spPr>
          <p:txBody>
            <a:bodyPr anchor="ctr"/>
            <a:lstStyle/>
            <a:p>
              <a:pPr algn="ctr" defTabSz="1087120"/>
              <a:endParaRPr lang="zh-CN" altLang="en-US" sz="15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任意多边形 19"/>
            <p:cNvSpPr>
              <a:spLocks noChangeAspect="1"/>
            </p:cNvSpPr>
            <p:nvPr/>
          </p:nvSpPr>
          <p:spPr bwMode="auto">
            <a:xfrm>
              <a:off x="4651633" y="1331493"/>
              <a:ext cx="488625" cy="1415321"/>
            </a:xfrm>
            <a:custGeom>
              <a:avLst/>
              <a:gdLst>
                <a:gd name="connsiteX0" fmla="*/ 110199 w 661181"/>
                <a:gd name="connsiteY0" fmla="*/ 360000 h 1602110"/>
                <a:gd name="connsiteX1" fmla="*/ 330590 w 661181"/>
                <a:gd name="connsiteY1" fmla="*/ 360000 h 1602110"/>
                <a:gd name="connsiteX2" fmla="*/ 550982 w 661181"/>
                <a:gd name="connsiteY2" fmla="*/ 360000 h 1602110"/>
                <a:gd name="connsiteX3" fmla="*/ 661181 w 661181"/>
                <a:gd name="connsiteY3" fmla="*/ 470199 h 1602110"/>
                <a:gd name="connsiteX4" fmla="*/ 661181 w 661181"/>
                <a:gd name="connsiteY4" fmla="*/ 1049316 h 1602110"/>
                <a:gd name="connsiteX5" fmla="*/ 556310 w 661181"/>
                <a:gd name="connsiteY5" fmla="*/ 1049316 h 1602110"/>
                <a:gd name="connsiteX6" fmla="*/ 556310 w 661181"/>
                <a:gd name="connsiteY6" fmla="*/ 517841 h 1602110"/>
                <a:gd name="connsiteX7" fmla="*/ 533450 w 661181"/>
                <a:gd name="connsiteY7" fmla="*/ 494981 h 1602110"/>
                <a:gd name="connsiteX8" fmla="*/ 510590 w 661181"/>
                <a:gd name="connsiteY8" fmla="*/ 517841 h 1602110"/>
                <a:gd name="connsiteX9" fmla="*/ 510590 w 661181"/>
                <a:gd name="connsiteY9" fmla="*/ 1049316 h 1602110"/>
                <a:gd name="connsiteX10" fmla="*/ 510590 w 661181"/>
                <a:gd name="connsiteY10" fmla="*/ 1602110 h 1602110"/>
                <a:gd name="connsiteX11" fmla="*/ 333667 w 661181"/>
                <a:gd name="connsiteY11" fmla="*/ 1602110 h 1602110"/>
                <a:gd name="connsiteX12" fmla="*/ 346753 w 661181"/>
                <a:gd name="connsiteY12" fmla="*/ 1596689 h 1602110"/>
                <a:gd name="connsiteX13" fmla="*/ 353449 w 661181"/>
                <a:gd name="connsiteY13" fmla="*/ 1580525 h 1602110"/>
                <a:gd name="connsiteX14" fmla="*/ 353450 w 661181"/>
                <a:gd name="connsiteY14" fmla="*/ 1086244 h 1602110"/>
                <a:gd name="connsiteX15" fmla="*/ 330590 w 661181"/>
                <a:gd name="connsiteY15" fmla="*/ 1063384 h 1602110"/>
                <a:gd name="connsiteX16" fmla="*/ 307730 w 661181"/>
                <a:gd name="connsiteY16" fmla="*/ 1086244 h 1602110"/>
                <a:gd name="connsiteX17" fmla="*/ 307730 w 661181"/>
                <a:gd name="connsiteY17" fmla="*/ 1580524 h 1602110"/>
                <a:gd name="connsiteX18" fmla="*/ 314426 w 661181"/>
                <a:gd name="connsiteY18" fmla="*/ 1596689 h 1602110"/>
                <a:gd name="connsiteX19" fmla="*/ 327514 w 661181"/>
                <a:gd name="connsiteY19" fmla="*/ 1602110 h 1602110"/>
                <a:gd name="connsiteX20" fmla="*/ 150589 w 661181"/>
                <a:gd name="connsiteY20" fmla="*/ 1602110 h 1602110"/>
                <a:gd name="connsiteX21" fmla="*/ 150590 w 661181"/>
                <a:gd name="connsiteY21" fmla="*/ 517841 h 1602110"/>
                <a:gd name="connsiteX22" fmla="*/ 127730 w 661181"/>
                <a:gd name="connsiteY22" fmla="*/ 494981 h 1602110"/>
                <a:gd name="connsiteX23" fmla="*/ 104870 w 661181"/>
                <a:gd name="connsiteY23" fmla="*/ 517841 h 1602110"/>
                <a:gd name="connsiteX24" fmla="*/ 104870 w 661181"/>
                <a:gd name="connsiteY24" fmla="*/ 1049316 h 1602110"/>
                <a:gd name="connsiteX25" fmla="*/ 0 w 661181"/>
                <a:gd name="connsiteY25" fmla="*/ 1049316 h 1602110"/>
                <a:gd name="connsiteX26" fmla="*/ 0 w 661181"/>
                <a:gd name="connsiteY26" fmla="*/ 470199 h 1602110"/>
                <a:gd name="connsiteX27" fmla="*/ 110199 w 661181"/>
                <a:gd name="connsiteY27" fmla="*/ 360000 h 1602110"/>
                <a:gd name="connsiteX28" fmla="*/ 330590 w 661181"/>
                <a:gd name="connsiteY28" fmla="*/ 0 h 1602110"/>
                <a:gd name="connsiteX29" fmla="*/ 510590 w 661181"/>
                <a:gd name="connsiteY29" fmla="*/ 180000 h 1602110"/>
                <a:gd name="connsiteX30" fmla="*/ 330590 w 661181"/>
                <a:gd name="connsiteY30" fmla="*/ 360000 h 1602110"/>
                <a:gd name="connsiteX31" fmla="*/ 150590 w 661181"/>
                <a:gd name="connsiteY31" fmla="*/ 180000 h 1602110"/>
                <a:gd name="connsiteX32" fmla="*/ 330590 w 661181"/>
                <a:gd name="connsiteY32" fmla="*/ 0 h 1602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61181" h="1602110">
                  <a:moveTo>
                    <a:pt x="110199" y="360000"/>
                  </a:moveTo>
                  <a:lnTo>
                    <a:pt x="330590" y="360000"/>
                  </a:lnTo>
                  <a:lnTo>
                    <a:pt x="550982" y="360000"/>
                  </a:lnTo>
                  <a:cubicBezTo>
                    <a:pt x="611843" y="360000"/>
                    <a:pt x="661181" y="409338"/>
                    <a:pt x="661181" y="470199"/>
                  </a:cubicBezTo>
                  <a:lnTo>
                    <a:pt x="661181" y="1049316"/>
                  </a:lnTo>
                  <a:lnTo>
                    <a:pt x="556310" y="1049316"/>
                  </a:lnTo>
                  <a:lnTo>
                    <a:pt x="556310" y="517841"/>
                  </a:lnTo>
                  <a:cubicBezTo>
                    <a:pt x="556310" y="505216"/>
                    <a:pt x="546075" y="494981"/>
                    <a:pt x="533450" y="494981"/>
                  </a:cubicBezTo>
                  <a:cubicBezTo>
                    <a:pt x="520825" y="494981"/>
                    <a:pt x="510590" y="505216"/>
                    <a:pt x="510590" y="517841"/>
                  </a:cubicBezTo>
                  <a:lnTo>
                    <a:pt x="510590" y="1049316"/>
                  </a:lnTo>
                  <a:lnTo>
                    <a:pt x="510590" y="1602110"/>
                  </a:lnTo>
                  <a:lnTo>
                    <a:pt x="333667" y="1602110"/>
                  </a:lnTo>
                  <a:lnTo>
                    <a:pt x="346753" y="1596689"/>
                  </a:lnTo>
                  <a:cubicBezTo>
                    <a:pt x="350890" y="1592553"/>
                    <a:pt x="353449" y="1586838"/>
                    <a:pt x="353449" y="1580525"/>
                  </a:cubicBezTo>
                  <a:cubicBezTo>
                    <a:pt x="353449" y="1415765"/>
                    <a:pt x="353450" y="1251004"/>
                    <a:pt x="353450" y="1086244"/>
                  </a:cubicBezTo>
                  <a:cubicBezTo>
                    <a:pt x="353450" y="1073619"/>
                    <a:pt x="343215" y="1063384"/>
                    <a:pt x="330590" y="1063384"/>
                  </a:cubicBezTo>
                  <a:cubicBezTo>
                    <a:pt x="317965" y="1063384"/>
                    <a:pt x="307730" y="1073619"/>
                    <a:pt x="307730" y="1086244"/>
                  </a:cubicBezTo>
                  <a:lnTo>
                    <a:pt x="307730" y="1580524"/>
                  </a:lnTo>
                  <a:cubicBezTo>
                    <a:pt x="307730" y="1586837"/>
                    <a:pt x="310289" y="1592552"/>
                    <a:pt x="314426" y="1596689"/>
                  </a:cubicBezTo>
                  <a:lnTo>
                    <a:pt x="327514" y="1602110"/>
                  </a:lnTo>
                  <a:lnTo>
                    <a:pt x="150589" y="1602110"/>
                  </a:lnTo>
                  <a:lnTo>
                    <a:pt x="150590" y="517841"/>
                  </a:lnTo>
                  <a:cubicBezTo>
                    <a:pt x="150590" y="505216"/>
                    <a:pt x="140355" y="494981"/>
                    <a:pt x="127730" y="494981"/>
                  </a:cubicBezTo>
                  <a:cubicBezTo>
                    <a:pt x="115105" y="494981"/>
                    <a:pt x="104870" y="505216"/>
                    <a:pt x="104870" y="517841"/>
                  </a:cubicBezTo>
                  <a:lnTo>
                    <a:pt x="104870" y="1049316"/>
                  </a:lnTo>
                  <a:lnTo>
                    <a:pt x="0" y="1049316"/>
                  </a:lnTo>
                  <a:lnTo>
                    <a:pt x="0" y="470199"/>
                  </a:lnTo>
                  <a:cubicBezTo>
                    <a:pt x="0" y="409338"/>
                    <a:pt x="49338" y="360000"/>
                    <a:pt x="110199" y="360000"/>
                  </a:cubicBezTo>
                  <a:close/>
                  <a:moveTo>
                    <a:pt x="330590" y="0"/>
                  </a:moveTo>
                  <a:cubicBezTo>
                    <a:pt x="430001" y="0"/>
                    <a:pt x="510590" y="80589"/>
                    <a:pt x="510590" y="180000"/>
                  </a:cubicBezTo>
                  <a:cubicBezTo>
                    <a:pt x="510590" y="279411"/>
                    <a:pt x="430001" y="360000"/>
                    <a:pt x="330590" y="360000"/>
                  </a:cubicBezTo>
                  <a:cubicBezTo>
                    <a:pt x="231179" y="360000"/>
                    <a:pt x="150590" y="279411"/>
                    <a:pt x="150590" y="180000"/>
                  </a:cubicBezTo>
                  <a:cubicBezTo>
                    <a:pt x="150590" y="80589"/>
                    <a:pt x="231179" y="0"/>
                    <a:pt x="330590" y="0"/>
                  </a:cubicBez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897" name="文本框 60"/>
            <p:cNvSpPr txBox="1">
              <a:spLocks noChangeArrowheads="1"/>
            </p:cNvSpPr>
            <p:nvPr/>
          </p:nvSpPr>
          <p:spPr bwMode="auto">
            <a:xfrm>
              <a:off x="8271162" y="1467770"/>
              <a:ext cx="2465203" cy="15625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087120"/>
              <a:r>
                <a:rPr lang="zh-CN" altLang="en-US" sz="1500" b="1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</a:t>
              </a:r>
              <a:r>
                <a:rPr lang="zh-CN" altLang="en-US" sz="15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依托综治信息系统，强化同各有关部门信息资源互联互通、共享共用，在此基础上完善各部门协作联动工作机制。</a:t>
              </a:r>
            </a:p>
            <a:p>
              <a:pPr defTabSz="1087120"/>
              <a:endParaRPr lang="en-US" altLang="zh-CN" sz="15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898" name="文本框 60"/>
            <p:cNvSpPr txBox="1">
              <a:spLocks noChangeArrowheads="1"/>
            </p:cNvSpPr>
            <p:nvPr/>
          </p:nvSpPr>
          <p:spPr bwMode="auto">
            <a:xfrm>
              <a:off x="9001122" y="3726340"/>
              <a:ext cx="2220915" cy="6076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087120"/>
              <a:r>
                <a:rPr lang="zh-CN" altLang="en-US" sz="15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服务窗口、办公场所、接待场所、标牌标识。</a:t>
              </a:r>
              <a:endParaRPr lang="en-US" altLang="zh-CN" sz="15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899" name="文本框 62"/>
            <p:cNvSpPr txBox="1">
              <a:spLocks noChangeArrowheads="1"/>
            </p:cNvSpPr>
            <p:nvPr/>
          </p:nvSpPr>
          <p:spPr bwMode="auto">
            <a:xfrm>
              <a:off x="7952382" y="5602154"/>
              <a:ext cx="2417618" cy="13184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just"/>
              <a:r>
                <a:rPr lang="zh-CN" altLang="en-US" sz="15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数据资源的一体化管理</a:t>
              </a:r>
              <a:r>
                <a:rPr lang="zh-CN" altLang="en-US" sz="15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；</a:t>
              </a:r>
              <a:r>
                <a:rPr lang="zh-CN" altLang="en-US" sz="15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数据存储期限管理；</a:t>
              </a:r>
              <a:endParaRPr lang="en-US" altLang="zh-CN" sz="15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/>
              <a:r>
                <a:rPr lang="zh-CN" altLang="en-US" sz="15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数据中心扩展接口；</a:t>
              </a:r>
              <a:endParaRPr lang="en-US" altLang="zh-CN" sz="15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/>
              <a:r>
                <a:rPr lang="zh-CN" altLang="en-US" sz="15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数据交换共享。</a:t>
              </a:r>
            </a:p>
            <a:p>
              <a:pPr algn="just"/>
              <a:endParaRPr lang="zh-CN" altLang="en-US" sz="15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Rectangle 107548"/>
          <p:cNvSpPr/>
          <p:nvPr/>
        </p:nvSpPr>
        <p:spPr bwMode="auto">
          <a:xfrm rot="755747">
            <a:off x="3657600" y="3394075"/>
            <a:ext cx="1155700" cy="1181100"/>
          </a:xfrm>
          <a:custGeom>
            <a:avLst/>
            <a:gdLst/>
            <a:ahLst/>
            <a:cxnLst/>
            <a:rect l="l" t="t" r="r" b="b"/>
            <a:pathLst>
              <a:path w="8212826" h="8901817">
                <a:moveTo>
                  <a:pt x="4497681" y="7201125"/>
                </a:moveTo>
                <a:lnTo>
                  <a:pt x="4497681" y="8491711"/>
                </a:lnTo>
                <a:lnTo>
                  <a:pt x="5081600" y="7571751"/>
                </a:lnTo>
                <a:close/>
                <a:moveTo>
                  <a:pt x="5836176" y="6890495"/>
                </a:moveTo>
                <a:lnTo>
                  <a:pt x="5457014" y="7487862"/>
                </a:lnTo>
                <a:lnTo>
                  <a:pt x="6398161" y="8085230"/>
                </a:lnTo>
                <a:close/>
                <a:moveTo>
                  <a:pt x="4895788" y="5994363"/>
                </a:moveTo>
                <a:lnTo>
                  <a:pt x="4497681" y="6621578"/>
                </a:lnTo>
                <a:lnTo>
                  <a:pt x="4497681" y="6902697"/>
                </a:lnTo>
                <a:lnTo>
                  <a:pt x="5198089" y="7347261"/>
                </a:lnTo>
                <a:lnTo>
                  <a:pt x="5687980" y="6575442"/>
                </a:lnTo>
                <a:lnTo>
                  <a:pt x="5635501" y="6463876"/>
                </a:lnTo>
                <a:close/>
                <a:moveTo>
                  <a:pt x="4497681" y="5715678"/>
                </a:moveTo>
                <a:lnTo>
                  <a:pt x="4497681" y="6151406"/>
                </a:lnTo>
                <a:lnTo>
                  <a:pt x="4694824" y="5840809"/>
                </a:lnTo>
                <a:close/>
                <a:moveTo>
                  <a:pt x="5203902" y="5546330"/>
                </a:moveTo>
                <a:lnTo>
                  <a:pt x="5070235" y="5756921"/>
                </a:lnTo>
                <a:lnTo>
                  <a:pt x="5402019" y="5967512"/>
                </a:lnTo>
                <a:close/>
                <a:moveTo>
                  <a:pt x="5193775" y="4574281"/>
                </a:moveTo>
                <a:lnTo>
                  <a:pt x="6931089" y="8267670"/>
                </a:lnTo>
                <a:lnTo>
                  <a:pt x="6343807" y="8398898"/>
                </a:lnTo>
                <a:lnTo>
                  <a:pt x="5282566" y="7725304"/>
                </a:lnTo>
                <a:lnTo>
                  <a:pt x="4608974" y="8786545"/>
                </a:lnTo>
                <a:lnTo>
                  <a:pt x="4093096" y="8901817"/>
                </a:lnTo>
                <a:lnTo>
                  <a:pt x="4093096" y="4820228"/>
                </a:lnTo>
                <a:lnTo>
                  <a:pt x="4497681" y="4820228"/>
                </a:lnTo>
                <a:lnTo>
                  <a:pt x="4497681" y="5417250"/>
                </a:lnTo>
                <a:lnTo>
                  <a:pt x="4811312" y="5616319"/>
                </a:lnTo>
                <a:lnTo>
                  <a:pt x="5055706" y="5231277"/>
                </a:lnTo>
                <a:lnTo>
                  <a:pt x="4827670" y="4746491"/>
                </a:lnTo>
                <a:close/>
                <a:moveTo>
                  <a:pt x="5064" y="5190605"/>
                </a:moveTo>
                <a:lnTo>
                  <a:pt x="696552" y="5276114"/>
                </a:lnTo>
                <a:cubicBezTo>
                  <a:pt x="673849" y="5830665"/>
                  <a:pt x="905790" y="6387729"/>
                  <a:pt x="1329298" y="6795803"/>
                </a:cubicBezTo>
                <a:cubicBezTo>
                  <a:pt x="1742308" y="7193763"/>
                  <a:pt x="2296214" y="7410173"/>
                  <a:pt x="2847106" y="7388810"/>
                </a:cubicBezTo>
                <a:lnTo>
                  <a:pt x="2935322" y="8080183"/>
                </a:lnTo>
                <a:cubicBezTo>
                  <a:pt x="2171520" y="8127883"/>
                  <a:pt x="1404010" y="7838139"/>
                  <a:pt x="838426" y="7288578"/>
                </a:cubicBezTo>
                <a:cubicBezTo>
                  <a:pt x="262300" y="6728776"/>
                  <a:pt x="-43753" y="5958291"/>
                  <a:pt x="5064" y="5190605"/>
                </a:cubicBezTo>
                <a:close/>
                <a:moveTo>
                  <a:pt x="2315372" y="4553207"/>
                </a:moveTo>
                <a:lnTo>
                  <a:pt x="2576079" y="4585445"/>
                </a:lnTo>
                <a:cubicBezTo>
                  <a:pt x="2567519" y="4794524"/>
                  <a:pt x="2654967" y="5004551"/>
                  <a:pt x="2814640" y="5158404"/>
                </a:cubicBezTo>
                <a:cubicBezTo>
                  <a:pt x="2970355" y="5308445"/>
                  <a:pt x="3179191" y="5390036"/>
                  <a:pt x="3386890" y="5381982"/>
                </a:cubicBezTo>
                <a:lnTo>
                  <a:pt x="3420150" y="5642648"/>
                </a:lnTo>
                <a:cubicBezTo>
                  <a:pt x="3132179" y="5660631"/>
                  <a:pt x="2842809" y="5551391"/>
                  <a:pt x="2629569" y="5344193"/>
                </a:cubicBezTo>
                <a:cubicBezTo>
                  <a:pt x="2412356" y="5133135"/>
                  <a:pt x="2296967" y="4842643"/>
                  <a:pt x="2315372" y="4553207"/>
                </a:cubicBezTo>
                <a:close/>
                <a:moveTo>
                  <a:pt x="1314524" y="4639948"/>
                </a:moveTo>
                <a:lnTo>
                  <a:pt x="1800223" y="4700010"/>
                </a:lnTo>
                <a:cubicBezTo>
                  <a:pt x="1784276" y="5089524"/>
                  <a:pt x="1947192" y="5480804"/>
                  <a:pt x="2244663" y="5767434"/>
                </a:cubicBezTo>
                <a:cubicBezTo>
                  <a:pt x="2534761" y="6046959"/>
                  <a:pt x="2923822" y="6198966"/>
                  <a:pt x="3310767" y="6183961"/>
                </a:cubicBezTo>
                <a:lnTo>
                  <a:pt x="3372729" y="6669578"/>
                </a:lnTo>
                <a:cubicBezTo>
                  <a:pt x="2836237" y="6703081"/>
                  <a:pt x="2297141" y="6499566"/>
                  <a:pt x="1899876" y="6113557"/>
                </a:cubicBezTo>
                <a:cubicBezTo>
                  <a:pt x="1495207" y="5720353"/>
                  <a:pt x="1280237" y="5179167"/>
                  <a:pt x="1314524" y="4639948"/>
                </a:cubicBezTo>
                <a:close/>
                <a:moveTo>
                  <a:pt x="4245423" y="3138341"/>
                </a:moveTo>
                <a:cubicBezTo>
                  <a:pt x="4678825" y="3041496"/>
                  <a:pt x="5108673" y="3314331"/>
                  <a:pt x="5205517" y="3747734"/>
                </a:cubicBezTo>
                <a:cubicBezTo>
                  <a:pt x="5302360" y="4181136"/>
                  <a:pt x="5029526" y="4610985"/>
                  <a:pt x="4596124" y="4707827"/>
                </a:cubicBezTo>
                <a:cubicBezTo>
                  <a:pt x="4162721" y="4804671"/>
                  <a:pt x="3732873" y="4531836"/>
                  <a:pt x="3636029" y="4098434"/>
                </a:cubicBezTo>
                <a:cubicBezTo>
                  <a:pt x="3539186" y="3665032"/>
                  <a:pt x="3812021" y="3235183"/>
                  <a:pt x="4245423" y="3138341"/>
                </a:cubicBezTo>
                <a:close/>
                <a:moveTo>
                  <a:pt x="4646799" y="2381722"/>
                </a:moveTo>
                <a:cubicBezTo>
                  <a:pt x="4933740" y="2339564"/>
                  <a:pt x="5232740" y="2430660"/>
                  <a:pt x="5460957" y="2629771"/>
                </a:cubicBezTo>
                <a:cubicBezTo>
                  <a:pt x="5684997" y="2825239"/>
                  <a:pt x="5817677" y="3104639"/>
                  <a:pt x="5823449" y="3393113"/>
                </a:cubicBezTo>
                <a:lnTo>
                  <a:pt x="5560931" y="3381413"/>
                </a:lnTo>
                <a:cubicBezTo>
                  <a:pt x="5551868" y="3173757"/>
                  <a:pt x="5453371" y="2972341"/>
                  <a:pt x="5291025" y="2829500"/>
                </a:cubicBezTo>
                <a:cubicBezTo>
                  <a:pt x="5124555" y="2683029"/>
                  <a:pt x="4908046" y="2613158"/>
                  <a:pt x="4700380" y="2638892"/>
                </a:cubicBezTo>
                <a:close/>
                <a:moveTo>
                  <a:pt x="4650897" y="1377131"/>
                </a:moveTo>
                <a:cubicBezTo>
                  <a:pt x="5185468" y="1298593"/>
                  <a:pt x="5742506" y="1468305"/>
                  <a:pt x="6167673" y="1839250"/>
                </a:cubicBezTo>
                <a:cubicBezTo>
                  <a:pt x="6585061" y="2203406"/>
                  <a:pt x="6832243" y="2723929"/>
                  <a:pt x="6842996" y="3261358"/>
                </a:cubicBezTo>
                <a:lnTo>
                  <a:pt x="6353927" y="3239563"/>
                </a:lnTo>
                <a:cubicBezTo>
                  <a:pt x="6337043" y="2852696"/>
                  <a:pt x="6153539" y="2477460"/>
                  <a:pt x="5851092" y="2211346"/>
                </a:cubicBezTo>
                <a:cubicBezTo>
                  <a:pt x="5540958" y="1938467"/>
                  <a:pt x="5137601" y="1808299"/>
                  <a:pt x="4750719" y="1856241"/>
                </a:cubicBezTo>
                <a:close/>
                <a:moveTo>
                  <a:pt x="5091943" y="26803"/>
                </a:moveTo>
                <a:cubicBezTo>
                  <a:pt x="5853010" y="-85015"/>
                  <a:pt x="6646064" y="156605"/>
                  <a:pt x="7251373" y="684716"/>
                </a:cubicBezTo>
                <a:cubicBezTo>
                  <a:pt x="7845607" y="1203164"/>
                  <a:pt x="8197519" y="1944231"/>
                  <a:pt x="8212826" y="2709368"/>
                </a:cubicBezTo>
                <a:lnTo>
                  <a:pt x="7516540" y="2678338"/>
                </a:lnTo>
                <a:cubicBezTo>
                  <a:pt x="7492502" y="2127556"/>
                  <a:pt x="7231249" y="1593336"/>
                  <a:pt x="6800657" y="1214470"/>
                </a:cubicBezTo>
                <a:cubicBezTo>
                  <a:pt x="6359121" y="825975"/>
                  <a:pt x="5784862" y="640655"/>
                  <a:pt x="5234059" y="708911"/>
                </a:cubicBezTo>
                <a:close/>
              </a:path>
            </a:pathLst>
          </a:custGeom>
          <a:solidFill>
            <a:srgbClr val="FFFFFF"/>
          </a:solidFill>
          <a:ln w="10795" cap="flat" cmpd="sng" algn="ctr">
            <a:noFill/>
            <a:prstDash val="solid"/>
          </a:ln>
          <a:effectLst/>
        </p:spPr>
        <p:txBody>
          <a:bodyPr lIns="121917" tIns="60958" rIns="121917" bIns="60958" anchor="ctr"/>
          <a:lstStyle>
            <a:defPPr>
              <a:defRPr lang="zh-CN"/>
            </a:defPPr>
            <a:lvl1pPr marL="0" algn="l" defTabSz="108839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195" algn="l" defTabSz="108839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390" algn="l" defTabSz="108839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585" algn="l" defTabSz="108839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780" algn="l" defTabSz="108839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0975" algn="l" defTabSz="108839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805" algn="l" defTabSz="108839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0000" algn="l" defTabSz="108839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4195" algn="l" defTabSz="108839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9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 err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Freeform 56"/>
          <p:cNvSpPr>
            <a:spLocks noChangeAspect="1" noEditPoints="1"/>
          </p:cNvSpPr>
          <p:nvPr/>
        </p:nvSpPr>
        <p:spPr bwMode="auto">
          <a:xfrm>
            <a:off x="4608513" y="5200650"/>
            <a:ext cx="881062" cy="762000"/>
          </a:xfrm>
          <a:custGeom>
            <a:avLst/>
            <a:gdLst/>
            <a:ahLst/>
            <a:cxnLst>
              <a:cxn ang="0">
                <a:pos x="67" y="63"/>
              </a:cxn>
              <a:cxn ang="0">
                <a:pos x="0" y="57"/>
              </a:cxn>
              <a:cxn ang="0">
                <a:pos x="7" y="0"/>
              </a:cxn>
              <a:cxn ang="0">
                <a:pos x="73" y="6"/>
              </a:cxn>
              <a:cxn ang="0">
                <a:pos x="15" y="7"/>
              </a:cxn>
              <a:cxn ang="0">
                <a:pos x="8" y="4"/>
              </a:cxn>
              <a:cxn ang="0">
                <a:pos x="5" y="12"/>
              </a:cxn>
              <a:cxn ang="0">
                <a:pos x="13" y="14"/>
              </a:cxn>
              <a:cxn ang="0">
                <a:pos x="15" y="7"/>
              </a:cxn>
              <a:cxn ang="0">
                <a:pos x="13" y="19"/>
              </a:cxn>
              <a:cxn ang="0">
                <a:pos x="5" y="21"/>
              </a:cxn>
              <a:cxn ang="0">
                <a:pos x="8" y="29"/>
              </a:cxn>
              <a:cxn ang="0">
                <a:pos x="15" y="26"/>
              </a:cxn>
              <a:cxn ang="0">
                <a:pos x="15" y="36"/>
              </a:cxn>
              <a:cxn ang="0">
                <a:pos x="8" y="34"/>
              </a:cxn>
              <a:cxn ang="0">
                <a:pos x="5" y="41"/>
              </a:cxn>
              <a:cxn ang="0">
                <a:pos x="13" y="43"/>
              </a:cxn>
              <a:cxn ang="0">
                <a:pos x="15" y="36"/>
              </a:cxn>
              <a:cxn ang="0">
                <a:pos x="13" y="48"/>
              </a:cxn>
              <a:cxn ang="0">
                <a:pos x="5" y="51"/>
              </a:cxn>
              <a:cxn ang="0">
                <a:pos x="8" y="58"/>
              </a:cxn>
              <a:cxn ang="0">
                <a:pos x="15" y="55"/>
              </a:cxn>
              <a:cxn ang="0">
                <a:pos x="54" y="7"/>
              </a:cxn>
              <a:cxn ang="0">
                <a:pos x="22" y="4"/>
              </a:cxn>
              <a:cxn ang="0">
                <a:pos x="20" y="26"/>
              </a:cxn>
              <a:cxn ang="0">
                <a:pos x="51" y="29"/>
              </a:cxn>
              <a:cxn ang="0">
                <a:pos x="54" y="7"/>
              </a:cxn>
              <a:cxn ang="0">
                <a:pos x="51" y="34"/>
              </a:cxn>
              <a:cxn ang="0">
                <a:pos x="20" y="36"/>
              </a:cxn>
              <a:cxn ang="0">
                <a:pos x="22" y="58"/>
              </a:cxn>
              <a:cxn ang="0">
                <a:pos x="54" y="55"/>
              </a:cxn>
              <a:cxn ang="0">
                <a:pos x="68" y="7"/>
              </a:cxn>
              <a:cxn ang="0">
                <a:pos x="61" y="4"/>
              </a:cxn>
              <a:cxn ang="0">
                <a:pos x="59" y="12"/>
              </a:cxn>
              <a:cxn ang="0">
                <a:pos x="66" y="14"/>
              </a:cxn>
              <a:cxn ang="0">
                <a:pos x="68" y="7"/>
              </a:cxn>
              <a:cxn ang="0">
                <a:pos x="66" y="19"/>
              </a:cxn>
              <a:cxn ang="0">
                <a:pos x="59" y="21"/>
              </a:cxn>
              <a:cxn ang="0">
                <a:pos x="61" y="29"/>
              </a:cxn>
              <a:cxn ang="0">
                <a:pos x="68" y="26"/>
              </a:cxn>
              <a:cxn ang="0">
                <a:pos x="68" y="36"/>
              </a:cxn>
              <a:cxn ang="0">
                <a:pos x="61" y="34"/>
              </a:cxn>
              <a:cxn ang="0">
                <a:pos x="59" y="41"/>
              </a:cxn>
              <a:cxn ang="0">
                <a:pos x="66" y="43"/>
              </a:cxn>
              <a:cxn ang="0">
                <a:pos x="68" y="36"/>
              </a:cxn>
              <a:cxn ang="0">
                <a:pos x="66" y="48"/>
              </a:cxn>
              <a:cxn ang="0">
                <a:pos x="59" y="51"/>
              </a:cxn>
              <a:cxn ang="0">
                <a:pos x="61" y="58"/>
              </a:cxn>
              <a:cxn ang="0">
                <a:pos x="68" y="55"/>
              </a:cxn>
            </a:cxnLst>
            <a:rect l="0" t="0" r="r" b="b"/>
            <a:pathLst>
              <a:path w="73" h="63">
                <a:moveTo>
                  <a:pt x="73" y="57"/>
                </a:moveTo>
                <a:cubicBezTo>
                  <a:pt x="73" y="60"/>
                  <a:pt x="71" y="63"/>
                  <a:pt x="67" y="63"/>
                </a:cubicBezTo>
                <a:cubicBezTo>
                  <a:pt x="7" y="63"/>
                  <a:pt x="7" y="63"/>
                  <a:pt x="7" y="63"/>
                </a:cubicBezTo>
                <a:cubicBezTo>
                  <a:pt x="3" y="63"/>
                  <a:pt x="0" y="60"/>
                  <a:pt x="0" y="5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3" y="0"/>
                  <a:pt x="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1" y="0"/>
                  <a:pt x="73" y="2"/>
                  <a:pt x="73" y="6"/>
                </a:cubicBezTo>
                <a:lnTo>
                  <a:pt x="73" y="57"/>
                </a:lnTo>
                <a:close/>
                <a:moveTo>
                  <a:pt x="15" y="7"/>
                </a:moveTo>
                <a:cubicBezTo>
                  <a:pt x="15" y="6"/>
                  <a:pt x="14" y="4"/>
                  <a:pt x="13" y="4"/>
                </a:cubicBezTo>
                <a:cubicBezTo>
                  <a:pt x="8" y="4"/>
                  <a:pt x="8" y="4"/>
                  <a:pt x="8" y="4"/>
                </a:cubicBezTo>
                <a:cubicBezTo>
                  <a:pt x="6" y="4"/>
                  <a:pt x="5" y="6"/>
                  <a:pt x="5" y="7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13"/>
                  <a:pt x="6" y="14"/>
                  <a:pt x="8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4"/>
                  <a:pt x="15" y="13"/>
                  <a:pt x="15" y="12"/>
                </a:cubicBezTo>
                <a:lnTo>
                  <a:pt x="15" y="7"/>
                </a:lnTo>
                <a:close/>
                <a:moveTo>
                  <a:pt x="15" y="21"/>
                </a:moveTo>
                <a:cubicBezTo>
                  <a:pt x="15" y="20"/>
                  <a:pt x="14" y="19"/>
                  <a:pt x="13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6" y="19"/>
                  <a:pt x="5" y="20"/>
                  <a:pt x="5" y="21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8"/>
                  <a:pt x="6" y="29"/>
                  <a:pt x="8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4" y="29"/>
                  <a:pt x="15" y="28"/>
                  <a:pt x="15" y="26"/>
                </a:cubicBezTo>
                <a:lnTo>
                  <a:pt x="15" y="21"/>
                </a:lnTo>
                <a:close/>
                <a:moveTo>
                  <a:pt x="15" y="36"/>
                </a:moveTo>
                <a:cubicBezTo>
                  <a:pt x="15" y="35"/>
                  <a:pt x="14" y="34"/>
                  <a:pt x="13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6" y="34"/>
                  <a:pt x="5" y="35"/>
                  <a:pt x="5" y="36"/>
                </a:cubicBezTo>
                <a:cubicBezTo>
                  <a:pt x="5" y="41"/>
                  <a:pt x="5" y="41"/>
                  <a:pt x="5" y="41"/>
                </a:cubicBezTo>
                <a:cubicBezTo>
                  <a:pt x="5" y="42"/>
                  <a:pt x="6" y="43"/>
                  <a:pt x="8" y="43"/>
                </a:cubicBezTo>
                <a:cubicBezTo>
                  <a:pt x="13" y="43"/>
                  <a:pt x="13" y="43"/>
                  <a:pt x="13" y="43"/>
                </a:cubicBezTo>
                <a:cubicBezTo>
                  <a:pt x="14" y="43"/>
                  <a:pt x="15" y="42"/>
                  <a:pt x="15" y="41"/>
                </a:cubicBezTo>
                <a:lnTo>
                  <a:pt x="15" y="36"/>
                </a:lnTo>
                <a:close/>
                <a:moveTo>
                  <a:pt x="15" y="51"/>
                </a:moveTo>
                <a:cubicBezTo>
                  <a:pt x="15" y="49"/>
                  <a:pt x="14" y="48"/>
                  <a:pt x="13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6" y="48"/>
                  <a:pt x="5" y="49"/>
                  <a:pt x="5" y="51"/>
                </a:cubicBezTo>
                <a:cubicBezTo>
                  <a:pt x="5" y="55"/>
                  <a:pt x="5" y="55"/>
                  <a:pt x="5" y="55"/>
                </a:cubicBezTo>
                <a:cubicBezTo>
                  <a:pt x="5" y="57"/>
                  <a:pt x="6" y="58"/>
                  <a:pt x="8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14" y="58"/>
                  <a:pt x="15" y="57"/>
                  <a:pt x="15" y="55"/>
                </a:cubicBezTo>
                <a:lnTo>
                  <a:pt x="15" y="51"/>
                </a:lnTo>
                <a:close/>
                <a:moveTo>
                  <a:pt x="54" y="7"/>
                </a:moveTo>
                <a:cubicBezTo>
                  <a:pt x="54" y="6"/>
                  <a:pt x="53" y="4"/>
                  <a:pt x="51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1" y="4"/>
                  <a:pt x="20" y="6"/>
                  <a:pt x="20" y="7"/>
                </a:cubicBezTo>
                <a:cubicBezTo>
                  <a:pt x="20" y="26"/>
                  <a:pt x="20" y="26"/>
                  <a:pt x="20" y="26"/>
                </a:cubicBezTo>
                <a:cubicBezTo>
                  <a:pt x="20" y="28"/>
                  <a:pt x="21" y="29"/>
                  <a:pt x="22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3" y="29"/>
                  <a:pt x="54" y="28"/>
                  <a:pt x="54" y="26"/>
                </a:cubicBezTo>
                <a:lnTo>
                  <a:pt x="54" y="7"/>
                </a:lnTo>
                <a:close/>
                <a:moveTo>
                  <a:pt x="54" y="36"/>
                </a:moveTo>
                <a:cubicBezTo>
                  <a:pt x="54" y="35"/>
                  <a:pt x="53" y="34"/>
                  <a:pt x="51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1" y="34"/>
                  <a:pt x="20" y="35"/>
                  <a:pt x="20" y="36"/>
                </a:cubicBezTo>
                <a:cubicBezTo>
                  <a:pt x="20" y="55"/>
                  <a:pt x="20" y="55"/>
                  <a:pt x="20" y="55"/>
                </a:cubicBezTo>
                <a:cubicBezTo>
                  <a:pt x="20" y="57"/>
                  <a:pt x="21" y="58"/>
                  <a:pt x="22" y="58"/>
                </a:cubicBezTo>
                <a:cubicBezTo>
                  <a:pt x="51" y="58"/>
                  <a:pt x="51" y="58"/>
                  <a:pt x="51" y="58"/>
                </a:cubicBezTo>
                <a:cubicBezTo>
                  <a:pt x="53" y="58"/>
                  <a:pt x="54" y="57"/>
                  <a:pt x="54" y="55"/>
                </a:cubicBezTo>
                <a:lnTo>
                  <a:pt x="54" y="36"/>
                </a:lnTo>
                <a:close/>
                <a:moveTo>
                  <a:pt x="68" y="7"/>
                </a:moveTo>
                <a:cubicBezTo>
                  <a:pt x="68" y="6"/>
                  <a:pt x="67" y="4"/>
                  <a:pt x="66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0" y="4"/>
                  <a:pt x="59" y="6"/>
                  <a:pt x="59" y="7"/>
                </a:cubicBezTo>
                <a:cubicBezTo>
                  <a:pt x="59" y="12"/>
                  <a:pt x="59" y="12"/>
                  <a:pt x="59" y="12"/>
                </a:cubicBezTo>
                <a:cubicBezTo>
                  <a:pt x="59" y="13"/>
                  <a:pt x="60" y="14"/>
                  <a:pt x="61" y="14"/>
                </a:cubicBezTo>
                <a:cubicBezTo>
                  <a:pt x="66" y="14"/>
                  <a:pt x="66" y="14"/>
                  <a:pt x="66" y="14"/>
                </a:cubicBezTo>
                <a:cubicBezTo>
                  <a:pt x="67" y="14"/>
                  <a:pt x="68" y="13"/>
                  <a:pt x="68" y="12"/>
                </a:cubicBezTo>
                <a:lnTo>
                  <a:pt x="68" y="7"/>
                </a:lnTo>
                <a:close/>
                <a:moveTo>
                  <a:pt x="68" y="21"/>
                </a:moveTo>
                <a:cubicBezTo>
                  <a:pt x="68" y="20"/>
                  <a:pt x="67" y="19"/>
                  <a:pt x="66" y="19"/>
                </a:cubicBezTo>
                <a:cubicBezTo>
                  <a:pt x="61" y="19"/>
                  <a:pt x="61" y="19"/>
                  <a:pt x="61" y="19"/>
                </a:cubicBezTo>
                <a:cubicBezTo>
                  <a:pt x="60" y="19"/>
                  <a:pt x="59" y="20"/>
                  <a:pt x="59" y="21"/>
                </a:cubicBezTo>
                <a:cubicBezTo>
                  <a:pt x="59" y="26"/>
                  <a:pt x="59" y="26"/>
                  <a:pt x="59" y="26"/>
                </a:cubicBezTo>
                <a:cubicBezTo>
                  <a:pt x="59" y="28"/>
                  <a:pt x="60" y="29"/>
                  <a:pt x="61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7" y="29"/>
                  <a:pt x="68" y="28"/>
                  <a:pt x="68" y="26"/>
                </a:cubicBezTo>
                <a:lnTo>
                  <a:pt x="68" y="21"/>
                </a:lnTo>
                <a:close/>
                <a:moveTo>
                  <a:pt x="68" y="36"/>
                </a:moveTo>
                <a:cubicBezTo>
                  <a:pt x="68" y="35"/>
                  <a:pt x="67" y="34"/>
                  <a:pt x="66" y="34"/>
                </a:cubicBezTo>
                <a:cubicBezTo>
                  <a:pt x="61" y="34"/>
                  <a:pt x="61" y="34"/>
                  <a:pt x="61" y="34"/>
                </a:cubicBezTo>
                <a:cubicBezTo>
                  <a:pt x="60" y="34"/>
                  <a:pt x="59" y="35"/>
                  <a:pt x="59" y="36"/>
                </a:cubicBezTo>
                <a:cubicBezTo>
                  <a:pt x="59" y="41"/>
                  <a:pt x="59" y="41"/>
                  <a:pt x="59" y="41"/>
                </a:cubicBezTo>
                <a:cubicBezTo>
                  <a:pt x="59" y="42"/>
                  <a:pt x="60" y="43"/>
                  <a:pt x="61" y="43"/>
                </a:cubicBezTo>
                <a:cubicBezTo>
                  <a:pt x="66" y="43"/>
                  <a:pt x="66" y="43"/>
                  <a:pt x="66" y="43"/>
                </a:cubicBezTo>
                <a:cubicBezTo>
                  <a:pt x="67" y="43"/>
                  <a:pt x="68" y="42"/>
                  <a:pt x="68" y="41"/>
                </a:cubicBezTo>
                <a:lnTo>
                  <a:pt x="68" y="36"/>
                </a:lnTo>
                <a:close/>
                <a:moveTo>
                  <a:pt x="68" y="51"/>
                </a:moveTo>
                <a:cubicBezTo>
                  <a:pt x="68" y="49"/>
                  <a:pt x="67" y="48"/>
                  <a:pt x="66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0" y="48"/>
                  <a:pt x="59" y="49"/>
                  <a:pt x="59" y="51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7"/>
                  <a:pt x="60" y="58"/>
                  <a:pt x="61" y="58"/>
                </a:cubicBezTo>
                <a:cubicBezTo>
                  <a:pt x="66" y="58"/>
                  <a:pt x="66" y="58"/>
                  <a:pt x="66" y="58"/>
                </a:cubicBezTo>
                <a:cubicBezTo>
                  <a:pt x="67" y="58"/>
                  <a:pt x="68" y="57"/>
                  <a:pt x="68" y="55"/>
                </a:cubicBezTo>
                <a:lnTo>
                  <a:pt x="68" y="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121917" tIns="60958" rIns="121917" bIns="6095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76" name="文本框 59"/>
          <p:cNvSpPr txBox="1">
            <a:spLocks noChangeArrowheads="1"/>
          </p:cNvSpPr>
          <p:nvPr/>
        </p:nvSpPr>
        <p:spPr bwMode="auto">
          <a:xfrm>
            <a:off x="882650" y="3113088"/>
            <a:ext cx="822325" cy="415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algn="r"/>
            <a:r>
              <a:rPr lang="zh-CN" altLang="en-US" sz="1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网络</a:t>
            </a:r>
          </a:p>
        </p:txBody>
      </p:sp>
      <p:sp>
        <p:nvSpPr>
          <p:cNvPr id="36877" name="文本框 59"/>
          <p:cNvSpPr txBox="1">
            <a:spLocks noChangeArrowheads="1"/>
          </p:cNvSpPr>
          <p:nvPr/>
        </p:nvSpPr>
        <p:spPr bwMode="auto">
          <a:xfrm>
            <a:off x="1455738" y="4935538"/>
            <a:ext cx="823912" cy="415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algn="r"/>
            <a:r>
              <a:rPr lang="zh-CN" altLang="en-US" sz="1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大屏</a:t>
            </a:r>
          </a:p>
        </p:txBody>
      </p:sp>
      <p:sp>
        <p:nvSpPr>
          <p:cNvPr id="36878" name="文本框 59"/>
          <p:cNvSpPr txBox="1">
            <a:spLocks noChangeArrowheads="1"/>
          </p:cNvSpPr>
          <p:nvPr/>
        </p:nvSpPr>
        <p:spPr bwMode="auto">
          <a:xfrm>
            <a:off x="8002588" y="1189038"/>
            <a:ext cx="1287462" cy="415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algn="r"/>
            <a:r>
              <a:rPr lang="zh-CN" altLang="en-US" sz="1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运行模式</a:t>
            </a:r>
          </a:p>
        </p:txBody>
      </p:sp>
      <p:sp>
        <p:nvSpPr>
          <p:cNvPr id="36879" name="文本框 59"/>
          <p:cNvSpPr txBox="1">
            <a:spLocks noChangeArrowheads="1"/>
          </p:cNvSpPr>
          <p:nvPr/>
        </p:nvSpPr>
        <p:spPr bwMode="auto">
          <a:xfrm>
            <a:off x="8807450" y="3357563"/>
            <a:ext cx="1247775" cy="414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algn="r"/>
            <a:r>
              <a:rPr lang="zh-CN" altLang="en-US" sz="1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基础设施</a:t>
            </a:r>
          </a:p>
        </p:txBody>
      </p:sp>
      <p:sp>
        <p:nvSpPr>
          <p:cNvPr id="36880" name="文本框 59"/>
          <p:cNvSpPr txBox="1">
            <a:spLocks noChangeArrowheads="1"/>
          </p:cNvSpPr>
          <p:nvPr/>
        </p:nvSpPr>
        <p:spPr bwMode="auto">
          <a:xfrm>
            <a:off x="7978775" y="5005388"/>
            <a:ext cx="1222375" cy="415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algn="r"/>
            <a:r>
              <a:rPr lang="zh-CN" altLang="en-US" sz="1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数据中心</a:t>
            </a:r>
          </a:p>
        </p:txBody>
      </p:sp>
      <p:pic>
        <p:nvPicPr>
          <p:cNvPr id="35" name="图片 34" descr="0312_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5700" y="3103563"/>
            <a:ext cx="2398713" cy="159226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综治大数据信息管理平台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86925"/>
            <a:ext cx="12192000" cy="58710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79"/>
          <p:cNvSpPr txBox="1">
            <a:spLocks noChangeArrowheads="1"/>
          </p:cNvSpPr>
          <p:nvPr/>
        </p:nvSpPr>
        <p:spPr bwMode="auto">
          <a:xfrm>
            <a:off x="149087" y="129209"/>
            <a:ext cx="84468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9+X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业务</a:t>
            </a: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-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综治系统</a:t>
            </a: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WEB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界面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33350" y="1428750"/>
            <a:ext cx="2609850" cy="182880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28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实有人口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133350" y="3286125"/>
            <a:ext cx="2609850" cy="79057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28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综治组织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133350" y="4105276"/>
            <a:ext cx="2609850" cy="67627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28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两新组织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2743200" y="1428749"/>
            <a:ext cx="3676650" cy="169545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28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特殊人群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2743200" y="3152776"/>
            <a:ext cx="3676650" cy="162877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28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重点青少年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6448426" y="1428750"/>
            <a:ext cx="3219450" cy="166687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28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校园周边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6448426" y="3124200"/>
            <a:ext cx="3219450" cy="162877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28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护路护线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133350" y="4838701"/>
            <a:ext cx="6286500" cy="192785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28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矛盾纠纷调处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6448426" y="4810124"/>
            <a:ext cx="3219450" cy="195643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28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社会治安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9738906" y="1428749"/>
            <a:ext cx="2383427" cy="184023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28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通知公告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9738906" y="3360420"/>
            <a:ext cx="2383427" cy="139255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28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在岗人员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9738906" y="4810124"/>
            <a:ext cx="2383427" cy="195643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28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系统信息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1090365" y="6488668"/>
            <a:ext cx="100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【179】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1"/>
          <p:cNvSpPr>
            <a:spLocks noChangeArrowheads="1"/>
          </p:cNvSpPr>
          <p:nvPr/>
        </p:nvSpPr>
        <p:spPr bwMode="auto">
          <a:xfrm>
            <a:off x="5302250" y="1274763"/>
            <a:ext cx="4011613" cy="546100"/>
          </a:xfrm>
          <a:prstGeom prst="rect">
            <a:avLst/>
          </a:prstGeom>
          <a:noFill/>
          <a:ln>
            <a:noFill/>
          </a:ln>
        </p:spPr>
        <p:txBody>
          <a:bodyPr wrap="none" lIns="95097" tIns="47549" rIns="95097" bIns="4754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935" b="1">
                <a:solidFill>
                  <a:srgbClr val="009D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&lt;1&gt;</a:t>
            </a:r>
            <a:r>
              <a:rPr lang="zh-CN" altLang="en-US" sz="2935" b="1">
                <a:solidFill>
                  <a:srgbClr val="009D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社会信息采集平台</a:t>
            </a:r>
          </a:p>
        </p:txBody>
      </p:sp>
      <p:grpSp>
        <p:nvGrpSpPr>
          <p:cNvPr id="43011" name="组合 2"/>
          <p:cNvGrpSpPr/>
          <p:nvPr/>
        </p:nvGrpSpPr>
        <p:grpSpPr bwMode="auto">
          <a:xfrm>
            <a:off x="3765550" y="1287463"/>
            <a:ext cx="509588" cy="500062"/>
            <a:chOff x="2003319" y="1262128"/>
            <a:chExt cx="509598" cy="499217"/>
          </a:xfrm>
        </p:grpSpPr>
        <p:sp>
          <p:nvSpPr>
            <p:cNvPr id="37" name="矩形 36"/>
            <p:cNvSpPr/>
            <p:nvPr/>
          </p:nvSpPr>
          <p:spPr>
            <a:xfrm>
              <a:off x="2028719" y="1262128"/>
              <a:ext cx="463559" cy="46435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38" name="文本框 4"/>
            <p:cNvSpPr txBox="1">
              <a:spLocks noChangeArrowheads="1"/>
            </p:cNvSpPr>
            <p:nvPr/>
          </p:nvSpPr>
          <p:spPr bwMode="auto">
            <a:xfrm>
              <a:off x="2003319" y="1279560"/>
              <a:ext cx="509598" cy="48178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535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</a:t>
              </a:r>
            </a:p>
          </p:txBody>
        </p:sp>
      </p:grpSp>
      <p:grpSp>
        <p:nvGrpSpPr>
          <p:cNvPr id="43012" name="组合 5"/>
          <p:cNvGrpSpPr/>
          <p:nvPr/>
        </p:nvGrpSpPr>
        <p:grpSpPr bwMode="auto">
          <a:xfrm>
            <a:off x="4287838" y="1287463"/>
            <a:ext cx="511175" cy="490537"/>
            <a:chOff x="2627889" y="1262128"/>
            <a:chExt cx="509598" cy="490330"/>
          </a:xfrm>
        </p:grpSpPr>
        <p:sp>
          <p:nvSpPr>
            <p:cNvPr id="40" name="矩形 39"/>
            <p:cNvSpPr/>
            <p:nvPr/>
          </p:nvSpPr>
          <p:spPr>
            <a:xfrm>
              <a:off x="2657958" y="1262128"/>
              <a:ext cx="465285" cy="46494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41" name="文本框 7"/>
            <p:cNvSpPr txBox="1">
              <a:spLocks noChangeArrowheads="1"/>
            </p:cNvSpPr>
            <p:nvPr/>
          </p:nvSpPr>
          <p:spPr bwMode="auto">
            <a:xfrm>
              <a:off x="2627889" y="1271649"/>
              <a:ext cx="509598" cy="48080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535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应</a:t>
              </a:r>
            </a:p>
          </p:txBody>
        </p:sp>
      </p:grpSp>
      <p:grpSp>
        <p:nvGrpSpPr>
          <p:cNvPr id="43013" name="组合 8"/>
          <p:cNvGrpSpPr/>
          <p:nvPr/>
        </p:nvGrpSpPr>
        <p:grpSpPr bwMode="auto">
          <a:xfrm>
            <a:off x="4821238" y="1287463"/>
            <a:ext cx="511175" cy="500062"/>
            <a:chOff x="3321254" y="1262128"/>
            <a:chExt cx="509598" cy="499762"/>
          </a:xfrm>
        </p:grpSpPr>
        <p:sp>
          <p:nvSpPr>
            <p:cNvPr id="43" name="矩形 42"/>
            <p:cNvSpPr/>
            <p:nvPr/>
          </p:nvSpPr>
          <p:spPr>
            <a:xfrm>
              <a:off x="3333915" y="1262128"/>
              <a:ext cx="465285" cy="46485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44" name="文本框 10"/>
            <p:cNvSpPr txBox="1">
              <a:spLocks noChangeArrowheads="1"/>
            </p:cNvSpPr>
            <p:nvPr/>
          </p:nvSpPr>
          <p:spPr bwMode="auto">
            <a:xfrm>
              <a:off x="3321254" y="1279580"/>
              <a:ext cx="509598" cy="4823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535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</a:t>
              </a:r>
            </a:p>
          </p:txBody>
        </p:sp>
      </p:grpSp>
      <p:grpSp>
        <p:nvGrpSpPr>
          <p:cNvPr id="43014" name="组合 11"/>
          <p:cNvGrpSpPr/>
          <p:nvPr/>
        </p:nvGrpSpPr>
        <p:grpSpPr bwMode="auto">
          <a:xfrm>
            <a:off x="604838" y="2087563"/>
            <a:ext cx="2682875" cy="509587"/>
            <a:chOff x="1290443" y="1594226"/>
            <a:chExt cx="2680017" cy="510272"/>
          </a:xfrm>
        </p:grpSpPr>
        <p:sp>
          <p:nvSpPr>
            <p:cNvPr id="46" name="矩形 45"/>
            <p:cNvSpPr/>
            <p:nvPr/>
          </p:nvSpPr>
          <p:spPr>
            <a:xfrm>
              <a:off x="1290443" y="1622539"/>
              <a:ext cx="2680017" cy="481959"/>
            </a:xfrm>
            <a:prstGeom prst="rect">
              <a:avLst/>
            </a:prstGeom>
            <a:solidFill>
              <a:srgbClr val="0070C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26000" endPos="60000" dist="50800" dir="5400000" sy="-100000" algn="bl" rotWithShape="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zh-CN" altLang="en-US" sz="2535" b="1" spc="624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矩形 13"/>
            <p:cNvSpPr>
              <a:spLocks noChangeArrowheads="1"/>
            </p:cNvSpPr>
            <p:nvPr/>
          </p:nvSpPr>
          <p:spPr bwMode="auto">
            <a:xfrm>
              <a:off x="2322804" y="1594226"/>
              <a:ext cx="708857" cy="419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35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zh-CN" altLang="en-US" sz="213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8" name="直接连接符 47"/>
          <p:cNvCxnSpPr/>
          <p:nvPr/>
        </p:nvCxnSpPr>
        <p:spPr>
          <a:xfrm>
            <a:off x="3460750" y="2178050"/>
            <a:ext cx="0" cy="413861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6" name="矩形 15"/>
          <p:cNvSpPr>
            <a:spLocks noChangeArrowheads="1"/>
          </p:cNvSpPr>
          <p:nvPr/>
        </p:nvSpPr>
        <p:spPr bwMode="auto">
          <a:xfrm>
            <a:off x="592138" y="2868613"/>
            <a:ext cx="2660650" cy="1203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5097" tIns="47549" rIns="95097" bIns="4754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通过手机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端实现三实数据的管理、事件问题的流转、社工走访、社区事务等功能。</a:t>
            </a: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1813" y="2095500"/>
            <a:ext cx="2540000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2000" y="2071688"/>
            <a:ext cx="2566988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0900" y="2087563"/>
            <a:ext cx="2540000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图片 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3338" y="2071688"/>
            <a:ext cx="26447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图片 5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5263" y="2095500"/>
            <a:ext cx="2644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标题 1"/>
          <p:cNvSpPr txBox="1"/>
          <p:nvPr/>
        </p:nvSpPr>
        <p:spPr bwMode="auto">
          <a:xfrm>
            <a:off x="190500" y="87313"/>
            <a:ext cx="10953750" cy="698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265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Unisee</a:t>
            </a:r>
            <a:r>
              <a:rPr lang="zh-CN" altLang="en-US" sz="426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426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426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426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en-US" altLang="zh-CN" sz="426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26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定制业务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024188" y="1903413"/>
            <a:ext cx="7008812" cy="5826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建设背景</a:t>
            </a:r>
          </a:p>
        </p:txBody>
      </p:sp>
      <p:sp>
        <p:nvSpPr>
          <p:cNvPr id="11" name="Rectangle 4"/>
          <p:cNvSpPr/>
          <p:nvPr/>
        </p:nvSpPr>
        <p:spPr>
          <a:xfrm>
            <a:off x="1968500" y="1903413"/>
            <a:ext cx="946150" cy="582612"/>
          </a:xfrm>
          <a:prstGeom prst="rect">
            <a:avLst/>
          </a:prstGeom>
          <a:solidFill>
            <a:srgbClr val="228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01</a:t>
            </a:r>
            <a:endParaRPr lang="en-US" sz="2000" b="1" dirty="0">
              <a:solidFill>
                <a:schemeClr val="bg1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12" name="矩形 9"/>
          <p:cNvSpPr>
            <a:spLocks noChangeArrowheads="1"/>
          </p:cNvSpPr>
          <p:nvPr/>
        </p:nvSpPr>
        <p:spPr bwMode="auto">
          <a:xfrm>
            <a:off x="3048000" y="2678113"/>
            <a:ext cx="7008813" cy="582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解决之道</a:t>
            </a:r>
          </a:p>
        </p:txBody>
      </p:sp>
      <p:sp>
        <p:nvSpPr>
          <p:cNvPr id="13" name="Rectangle 4"/>
          <p:cNvSpPr/>
          <p:nvPr/>
        </p:nvSpPr>
        <p:spPr>
          <a:xfrm>
            <a:off x="1992313" y="2678113"/>
            <a:ext cx="947737" cy="582612"/>
          </a:xfrm>
          <a:prstGeom prst="rect">
            <a:avLst/>
          </a:prstGeom>
          <a:solidFill>
            <a:srgbClr val="228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Broadway" panose="04040905080B02020502" pitchFamily="82" charset="0"/>
                <a:ea typeface="微软雅黑" panose="020B0503020204020204" pitchFamily="34" charset="-122"/>
              </a:rPr>
              <a:t>02</a:t>
            </a:r>
            <a:endParaRPr lang="en-US" sz="2000" b="1" dirty="0"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14" name="矩形 9"/>
          <p:cNvSpPr>
            <a:spLocks noChangeArrowheads="1"/>
          </p:cNvSpPr>
          <p:nvPr/>
        </p:nvSpPr>
        <p:spPr bwMode="auto">
          <a:xfrm>
            <a:off x="3048000" y="3440113"/>
            <a:ext cx="7008813" cy="582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案例分享</a:t>
            </a:r>
          </a:p>
        </p:txBody>
      </p:sp>
      <p:sp>
        <p:nvSpPr>
          <p:cNvPr id="15" name="Rectangle 4"/>
          <p:cNvSpPr/>
          <p:nvPr/>
        </p:nvSpPr>
        <p:spPr>
          <a:xfrm>
            <a:off x="1992313" y="3440113"/>
            <a:ext cx="947737" cy="582612"/>
          </a:xfrm>
          <a:prstGeom prst="rect">
            <a:avLst/>
          </a:prstGeom>
          <a:solidFill>
            <a:srgbClr val="228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Broadway" panose="04040905080B02020502" pitchFamily="82" charset="0"/>
                <a:ea typeface="微软雅黑" panose="020B0503020204020204" pitchFamily="34" charset="-122"/>
              </a:rPr>
              <a:t>03</a:t>
            </a:r>
            <a:endParaRPr lang="en-US" sz="2000" b="1" dirty="0"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18" name="文本框 13"/>
          <p:cNvSpPr txBox="1">
            <a:spLocks noChangeArrowheads="1"/>
          </p:cNvSpPr>
          <p:nvPr/>
        </p:nvSpPr>
        <p:spPr bwMode="auto">
          <a:xfrm>
            <a:off x="396875" y="341313"/>
            <a:ext cx="2508250" cy="768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265" b="1" dirty="0">
                <a:solidFill>
                  <a:srgbClr val="2E8DC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265" b="1" dirty="0">
              <a:solidFill>
                <a:srgbClr val="2E8DC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 autoUpdateAnimBg="0"/>
      <p:bldP spid="12" grpId="0" bldLvl="0" animBg="1" autoUpdateAnimBg="0"/>
      <p:bldP spid="14" grpId="0" bldLvl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78"/>
          <p:cNvSpPr>
            <a:spLocks noChangeArrowheads="1"/>
          </p:cNvSpPr>
          <p:nvPr/>
        </p:nvSpPr>
        <p:spPr bwMode="auto">
          <a:xfrm>
            <a:off x="9563100" y="2135188"/>
            <a:ext cx="679450" cy="660400"/>
          </a:xfrm>
          <a:prstGeom prst="ellipse">
            <a:avLst/>
          </a:prstGeom>
          <a:solidFill>
            <a:srgbClr val="99CC00">
              <a:alpha val="79999"/>
            </a:srgbClr>
          </a:solidFill>
          <a:ln>
            <a:noFill/>
          </a:ln>
        </p:spPr>
        <p:txBody>
          <a:bodyPr wrap="none" lIns="95085" tIns="47543" rIns="95085" bIns="4754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Oval 78"/>
          <p:cNvSpPr>
            <a:spLocks noChangeArrowheads="1"/>
          </p:cNvSpPr>
          <p:nvPr/>
        </p:nvSpPr>
        <p:spPr bwMode="auto">
          <a:xfrm>
            <a:off x="10079038" y="2754313"/>
            <a:ext cx="679450" cy="660400"/>
          </a:xfrm>
          <a:prstGeom prst="ellipse">
            <a:avLst/>
          </a:prstGeom>
          <a:solidFill>
            <a:srgbClr val="99CC00">
              <a:alpha val="79999"/>
            </a:srgbClr>
          </a:solidFill>
          <a:ln>
            <a:noFill/>
          </a:ln>
        </p:spPr>
        <p:txBody>
          <a:bodyPr wrap="none" lIns="95085" tIns="47543" rIns="95085" bIns="4754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Oval 78"/>
          <p:cNvSpPr>
            <a:spLocks noChangeArrowheads="1"/>
          </p:cNvSpPr>
          <p:nvPr/>
        </p:nvSpPr>
        <p:spPr bwMode="auto">
          <a:xfrm>
            <a:off x="10348913" y="3538538"/>
            <a:ext cx="679450" cy="660400"/>
          </a:xfrm>
          <a:prstGeom prst="ellipse">
            <a:avLst/>
          </a:prstGeom>
          <a:solidFill>
            <a:srgbClr val="99CC00">
              <a:alpha val="79999"/>
            </a:srgbClr>
          </a:solidFill>
          <a:ln>
            <a:noFill/>
          </a:ln>
        </p:spPr>
        <p:txBody>
          <a:bodyPr wrap="none" lIns="95085" tIns="47543" rIns="95085" bIns="4754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Oval 79"/>
          <p:cNvSpPr>
            <a:spLocks noChangeArrowheads="1"/>
          </p:cNvSpPr>
          <p:nvPr/>
        </p:nvSpPr>
        <p:spPr bwMode="auto">
          <a:xfrm>
            <a:off x="9478963" y="5691188"/>
            <a:ext cx="674687" cy="660400"/>
          </a:xfrm>
          <a:prstGeom prst="ellipse">
            <a:avLst/>
          </a:prstGeom>
          <a:solidFill>
            <a:srgbClr val="99CC00">
              <a:alpha val="79999"/>
            </a:srgbClr>
          </a:solidFill>
          <a:ln>
            <a:noFill/>
          </a:ln>
        </p:spPr>
        <p:txBody>
          <a:bodyPr wrap="none" lIns="95085" tIns="47543" rIns="95085" bIns="4754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038" name="Picture 80" descr="png-02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8963" y="5745163"/>
            <a:ext cx="668337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82"/>
          <p:cNvSpPr>
            <a:spLocks noChangeArrowheads="1"/>
          </p:cNvSpPr>
          <p:nvPr/>
        </p:nvSpPr>
        <p:spPr bwMode="auto">
          <a:xfrm>
            <a:off x="8640763" y="6108700"/>
            <a:ext cx="674687" cy="660400"/>
          </a:xfrm>
          <a:prstGeom prst="ellipse">
            <a:avLst/>
          </a:prstGeom>
          <a:solidFill>
            <a:srgbClr val="99CC00">
              <a:alpha val="79999"/>
            </a:srgbClr>
          </a:solidFill>
          <a:ln>
            <a:noFill/>
          </a:ln>
        </p:spPr>
        <p:txBody>
          <a:bodyPr wrap="none" lIns="95085" tIns="47543" rIns="95085" bIns="4754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Oval 83"/>
          <p:cNvSpPr>
            <a:spLocks noChangeArrowheads="1"/>
          </p:cNvSpPr>
          <p:nvPr/>
        </p:nvSpPr>
        <p:spPr bwMode="auto">
          <a:xfrm>
            <a:off x="10013950" y="5116513"/>
            <a:ext cx="674688" cy="660400"/>
          </a:xfrm>
          <a:prstGeom prst="ellipse">
            <a:avLst/>
          </a:prstGeom>
          <a:solidFill>
            <a:srgbClr val="99CC00">
              <a:alpha val="79999"/>
            </a:srgbClr>
          </a:solidFill>
          <a:ln>
            <a:noFill/>
          </a:ln>
        </p:spPr>
        <p:txBody>
          <a:bodyPr wrap="none" lIns="95085" tIns="47543" rIns="95085" bIns="4754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Oval 84"/>
          <p:cNvSpPr>
            <a:spLocks noChangeArrowheads="1"/>
          </p:cNvSpPr>
          <p:nvPr/>
        </p:nvSpPr>
        <p:spPr bwMode="auto">
          <a:xfrm>
            <a:off x="10367963" y="4330700"/>
            <a:ext cx="679450" cy="660400"/>
          </a:xfrm>
          <a:prstGeom prst="ellipse">
            <a:avLst/>
          </a:prstGeom>
          <a:solidFill>
            <a:srgbClr val="99CC00">
              <a:alpha val="79999"/>
            </a:srgbClr>
          </a:solidFill>
          <a:ln>
            <a:noFill/>
          </a:ln>
        </p:spPr>
        <p:txBody>
          <a:bodyPr wrap="none" lIns="95085" tIns="47543" rIns="95085" bIns="4754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042" name="Picture 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3638" y="6197600"/>
            <a:ext cx="384175" cy="481013"/>
          </a:xfrm>
          <a:prstGeom prst="rect">
            <a:avLst/>
          </a:prstGeom>
          <a:solidFill>
            <a:srgbClr val="99CC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44043" name="Oval 88"/>
          <p:cNvSpPr>
            <a:spLocks noChangeArrowheads="1"/>
          </p:cNvSpPr>
          <p:nvPr/>
        </p:nvSpPr>
        <p:spPr bwMode="auto">
          <a:xfrm>
            <a:off x="7988300" y="1649413"/>
            <a:ext cx="674688" cy="660400"/>
          </a:xfrm>
          <a:prstGeom prst="ellipse">
            <a:avLst/>
          </a:prstGeom>
          <a:solidFill>
            <a:srgbClr val="FF6600">
              <a:alpha val="79999"/>
            </a:srgbClr>
          </a:solidFill>
          <a:ln w="9525">
            <a:noFill/>
            <a:round/>
          </a:ln>
        </p:spPr>
        <p:txBody>
          <a:bodyPr wrap="none" lIns="95092" tIns="47545" rIns="95092" bIns="47545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Oval 89"/>
          <p:cNvSpPr>
            <a:spLocks noChangeArrowheads="1"/>
          </p:cNvSpPr>
          <p:nvPr/>
        </p:nvSpPr>
        <p:spPr bwMode="auto">
          <a:xfrm>
            <a:off x="5719763" y="4432300"/>
            <a:ext cx="673100" cy="660400"/>
          </a:xfrm>
          <a:prstGeom prst="ellipse">
            <a:avLst/>
          </a:prstGeom>
          <a:solidFill>
            <a:srgbClr val="33CCFF">
              <a:alpha val="79999"/>
            </a:srgbClr>
          </a:solidFill>
          <a:ln>
            <a:noFill/>
          </a:ln>
        </p:spPr>
        <p:txBody>
          <a:bodyPr wrap="none" lIns="95085" tIns="47543" rIns="95085" bIns="4754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45" name="Oval 90"/>
          <p:cNvSpPr>
            <a:spLocks noChangeArrowheads="1"/>
          </p:cNvSpPr>
          <p:nvPr/>
        </p:nvSpPr>
        <p:spPr bwMode="auto">
          <a:xfrm>
            <a:off x="5900738" y="2840038"/>
            <a:ext cx="676275" cy="657225"/>
          </a:xfrm>
          <a:prstGeom prst="ellipse">
            <a:avLst/>
          </a:prstGeom>
          <a:solidFill>
            <a:srgbClr val="FF6600">
              <a:alpha val="79999"/>
            </a:srgbClr>
          </a:solidFill>
          <a:ln w="9525">
            <a:noFill/>
            <a:round/>
          </a:ln>
        </p:spPr>
        <p:txBody>
          <a:bodyPr wrap="none" lIns="95092" tIns="47545" rIns="95092" bIns="47545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46" name="Oval 91"/>
          <p:cNvSpPr>
            <a:spLocks noChangeArrowheads="1"/>
          </p:cNvSpPr>
          <p:nvPr/>
        </p:nvSpPr>
        <p:spPr bwMode="auto">
          <a:xfrm>
            <a:off x="6462713" y="2176463"/>
            <a:ext cx="673100" cy="657225"/>
          </a:xfrm>
          <a:prstGeom prst="ellipse">
            <a:avLst/>
          </a:prstGeom>
          <a:solidFill>
            <a:srgbClr val="FF6600">
              <a:alpha val="79999"/>
            </a:srgbClr>
          </a:solidFill>
          <a:ln w="9525">
            <a:noFill/>
            <a:round/>
          </a:ln>
        </p:spPr>
        <p:txBody>
          <a:bodyPr wrap="none" lIns="95092" tIns="47545" rIns="95092" bIns="47545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47" name="Oval 92"/>
          <p:cNvSpPr>
            <a:spLocks noChangeArrowheads="1"/>
          </p:cNvSpPr>
          <p:nvPr/>
        </p:nvSpPr>
        <p:spPr bwMode="auto">
          <a:xfrm>
            <a:off x="7123113" y="1778000"/>
            <a:ext cx="674687" cy="658813"/>
          </a:xfrm>
          <a:prstGeom prst="ellipse">
            <a:avLst/>
          </a:prstGeom>
          <a:solidFill>
            <a:srgbClr val="FF6600">
              <a:alpha val="79999"/>
            </a:srgbClr>
          </a:solidFill>
          <a:ln w="9525">
            <a:noFill/>
            <a:round/>
          </a:ln>
        </p:spPr>
        <p:txBody>
          <a:bodyPr wrap="none" lIns="95092" tIns="47545" rIns="95092" bIns="47545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Oval 93"/>
          <p:cNvSpPr>
            <a:spLocks noChangeArrowheads="1"/>
          </p:cNvSpPr>
          <p:nvPr/>
        </p:nvSpPr>
        <p:spPr bwMode="auto">
          <a:xfrm>
            <a:off x="6432550" y="2392363"/>
            <a:ext cx="3833813" cy="368935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prstShdw prst="shdw17" dist="17961" dir="2700000">
              <a:srgbClr val="99995C"/>
            </a:prstShdw>
          </a:effectLst>
        </p:spPr>
        <p:txBody>
          <a:bodyPr wrap="none" lIns="95097" tIns="47549" rIns="95097" bIns="47549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sz="146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Oval 94"/>
          <p:cNvSpPr>
            <a:spLocks noChangeArrowheads="1"/>
          </p:cNvSpPr>
          <p:nvPr/>
        </p:nvSpPr>
        <p:spPr bwMode="auto">
          <a:xfrm rot="18161719">
            <a:off x="7978775" y="3157538"/>
            <a:ext cx="1801813" cy="2636837"/>
          </a:xfrm>
          <a:prstGeom prst="ellipse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txBody>
          <a:bodyPr wrap="none" lIns="95092" tIns="47545" rIns="95092" bIns="4754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br>
              <a:rPr lang="zh-CN" alt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Oval 95"/>
          <p:cNvSpPr>
            <a:spLocks noChangeArrowheads="1"/>
          </p:cNvSpPr>
          <p:nvPr/>
        </p:nvSpPr>
        <p:spPr bwMode="auto">
          <a:xfrm rot="3466523">
            <a:off x="6915150" y="3211513"/>
            <a:ext cx="1798637" cy="2560638"/>
          </a:xfrm>
          <a:prstGeom prst="ellipse">
            <a:avLst/>
          </a:prstGeom>
          <a:solidFill>
            <a:srgbClr val="00B050">
              <a:alpha val="80000"/>
            </a:srgbClr>
          </a:solidFill>
          <a:ln>
            <a:noFill/>
          </a:ln>
        </p:spPr>
        <p:txBody>
          <a:bodyPr wrap="none" lIns="95092" tIns="47545" rIns="95092" bIns="4754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br>
              <a:rPr lang="zh-CN" alt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Oval 96"/>
          <p:cNvSpPr>
            <a:spLocks noChangeArrowheads="1"/>
          </p:cNvSpPr>
          <p:nvPr/>
        </p:nvSpPr>
        <p:spPr bwMode="auto">
          <a:xfrm>
            <a:off x="6630988" y="5770563"/>
            <a:ext cx="673100" cy="657225"/>
          </a:xfrm>
          <a:prstGeom prst="ellipse">
            <a:avLst/>
          </a:prstGeom>
          <a:solidFill>
            <a:srgbClr val="33CCFF">
              <a:alpha val="79999"/>
            </a:srgbClr>
          </a:solidFill>
          <a:ln>
            <a:noFill/>
          </a:ln>
        </p:spPr>
        <p:txBody>
          <a:bodyPr wrap="none" lIns="95085" tIns="47543" rIns="95085" bIns="4754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052" name="Picture 97" descr="png-14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7163" y="2239963"/>
            <a:ext cx="5715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99"/>
          <p:cNvSpPr>
            <a:spLocks noChangeArrowheads="1"/>
          </p:cNvSpPr>
          <p:nvPr/>
        </p:nvSpPr>
        <p:spPr bwMode="auto">
          <a:xfrm>
            <a:off x="11088688" y="4495800"/>
            <a:ext cx="654050" cy="280988"/>
          </a:xfrm>
          <a:prstGeom prst="rect">
            <a:avLst/>
          </a:prstGeom>
          <a:noFill/>
          <a:ln>
            <a:noFill/>
          </a:ln>
        </p:spPr>
        <p:txBody>
          <a:bodyPr wrap="none" lIns="95085" tIns="47543" rIns="95085" bIns="4754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知识库</a:t>
            </a:r>
          </a:p>
        </p:txBody>
      </p:sp>
      <p:sp>
        <p:nvSpPr>
          <p:cNvPr id="33" name="Rectangle 100"/>
          <p:cNvSpPr>
            <a:spLocks noChangeArrowheads="1"/>
          </p:cNvSpPr>
          <p:nvPr/>
        </p:nvSpPr>
        <p:spPr bwMode="auto">
          <a:xfrm>
            <a:off x="10720388" y="2957513"/>
            <a:ext cx="808037" cy="279400"/>
          </a:xfrm>
          <a:prstGeom prst="rect">
            <a:avLst/>
          </a:prstGeom>
          <a:noFill/>
          <a:ln>
            <a:noFill/>
          </a:ln>
        </p:spPr>
        <p:txBody>
          <a:bodyPr wrap="none" lIns="95085" tIns="47543" rIns="95085" bIns="4754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网上缴费</a:t>
            </a:r>
          </a:p>
        </p:txBody>
      </p:sp>
      <p:pic>
        <p:nvPicPr>
          <p:cNvPr id="44055" name="Picture 101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77400" y="2284413"/>
            <a:ext cx="53816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6" name="Picture 102" descr="png-025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4850" y="4411663"/>
            <a:ext cx="609600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103"/>
          <p:cNvSpPr>
            <a:spLocks noChangeArrowheads="1"/>
          </p:cNvSpPr>
          <p:nvPr/>
        </p:nvSpPr>
        <p:spPr bwMode="auto">
          <a:xfrm>
            <a:off x="6443663" y="1693863"/>
            <a:ext cx="815975" cy="279400"/>
          </a:xfrm>
          <a:prstGeom prst="rect">
            <a:avLst/>
          </a:prstGeom>
          <a:noFill/>
          <a:ln>
            <a:noFill/>
          </a:ln>
        </p:spPr>
        <p:txBody>
          <a:bodyPr wrap="none" lIns="95085" tIns="47543" rIns="95085" bIns="4754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Rectangle 104"/>
          <p:cNvSpPr>
            <a:spLocks noChangeArrowheads="1"/>
          </p:cNvSpPr>
          <p:nvPr/>
        </p:nvSpPr>
        <p:spPr bwMode="auto">
          <a:xfrm>
            <a:off x="9277350" y="6551613"/>
            <a:ext cx="808038" cy="279400"/>
          </a:xfrm>
          <a:prstGeom prst="rect">
            <a:avLst/>
          </a:prstGeom>
          <a:noFill/>
          <a:ln>
            <a:noFill/>
          </a:ln>
        </p:spPr>
        <p:txBody>
          <a:bodyPr wrap="none" lIns="95085" tIns="47543" rIns="95085" bIns="4754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临界预警</a:t>
            </a:r>
          </a:p>
        </p:txBody>
      </p:sp>
      <p:sp>
        <p:nvSpPr>
          <p:cNvPr id="38" name="Rectangle 105"/>
          <p:cNvSpPr>
            <a:spLocks noChangeArrowheads="1"/>
          </p:cNvSpPr>
          <p:nvPr/>
        </p:nvSpPr>
        <p:spPr bwMode="auto">
          <a:xfrm>
            <a:off x="10102850" y="6069013"/>
            <a:ext cx="808038" cy="279400"/>
          </a:xfrm>
          <a:prstGeom prst="rect">
            <a:avLst/>
          </a:prstGeom>
          <a:noFill/>
          <a:ln>
            <a:noFill/>
          </a:ln>
        </p:spPr>
        <p:txBody>
          <a:bodyPr wrap="none" lIns="95085" tIns="47543" rIns="95085" bIns="4754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待办业务</a:t>
            </a:r>
          </a:p>
        </p:txBody>
      </p:sp>
      <p:sp>
        <p:nvSpPr>
          <p:cNvPr id="39" name="Oval 106"/>
          <p:cNvSpPr>
            <a:spLocks noChangeArrowheads="1"/>
          </p:cNvSpPr>
          <p:nvPr/>
        </p:nvSpPr>
        <p:spPr bwMode="auto">
          <a:xfrm>
            <a:off x="6034088" y="5173663"/>
            <a:ext cx="676275" cy="660400"/>
          </a:xfrm>
          <a:prstGeom prst="ellipse">
            <a:avLst/>
          </a:prstGeom>
          <a:solidFill>
            <a:srgbClr val="33CCFF">
              <a:alpha val="79999"/>
            </a:srgbClr>
          </a:solidFill>
          <a:ln>
            <a:noFill/>
          </a:ln>
        </p:spPr>
        <p:txBody>
          <a:bodyPr wrap="none" lIns="95085" tIns="47543" rIns="95085" bIns="4754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61" name="Rectangle 108"/>
          <p:cNvSpPr>
            <a:spLocks noChangeArrowheads="1"/>
          </p:cNvSpPr>
          <p:nvPr/>
        </p:nvSpPr>
        <p:spPr bwMode="auto">
          <a:xfrm>
            <a:off x="5191125" y="5376863"/>
            <a:ext cx="808038" cy="279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5085" tIns="47543" rIns="95085" bIns="47543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并联审批</a:t>
            </a:r>
          </a:p>
        </p:txBody>
      </p:sp>
      <p:sp>
        <p:nvSpPr>
          <p:cNvPr id="41" name="Rectangle 109"/>
          <p:cNvSpPr>
            <a:spLocks noChangeArrowheads="1"/>
          </p:cNvSpPr>
          <p:nvPr/>
        </p:nvSpPr>
        <p:spPr bwMode="auto">
          <a:xfrm>
            <a:off x="5062538" y="2919413"/>
            <a:ext cx="808037" cy="279400"/>
          </a:xfrm>
          <a:prstGeom prst="rect">
            <a:avLst/>
          </a:prstGeom>
          <a:noFill/>
          <a:ln>
            <a:noFill/>
          </a:ln>
        </p:spPr>
        <p:txBody>
          <a:bodyPr wrap="none" lIns="95085" tIns="47543" rIns="95085" bIns="4754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内网收件</a:t>
            </a:r>
          </a:p>
        </p:txBody>
      </p:sp>
      <p:pic>
        <p:nvPicPr>
          <p:cNvPr id="44063" name="Picture 110" descr="healt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23063" y="5918200"/>
            <a:ext cx="403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tangle 111"/>
          <p:cNvSpPr>
            <a:spLocks noChangeArrowheads="1"/>
          </p:cNvSpPr>
          <p:nvPr/>
        </p:nvSpPr>
        <p:spPr bwMode="auto">
          <a:xfrm>
            <a:off x="4789488" y="3678238"/>
            <a:ext cx="808037" cy="465137"/>
          </a:xfrm>
          <a:prstGeom prst="rect">
            <a:avLst/>
          </a:prstGeom>
          <a:noFill/>
          <a:ln>
            <a:noFill/>
          </a:ln>
        </p:spPr>
        <p:txBody>
          <a:bodyPr wrap="none" lIns="95085" tIns="47543" rIns="95085" bIns="4754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共享中心</a:t>
            </a:r>
          </a:p>
        </p:txBody>
      </p:sp>
      <p:sp>
        <p:nvSpPr>
          <p:cNvPr id="44" name="Rectangle 112"/>
          <p:cNvSpPr>
            <a:spLocks noChangeArrowheads="1"/>
          </p:cNvSpPr>
          <p:nvPr/>
        </p:nvSpPr>
        <p:spPr bwMode="auto">
          <a:xfrm>
            <a:off x="5608638" y="2265363"/>
            <a:ext cx="528637" cy="279400"/>
          </a:xfrm>
          <a:prstGeom prst="rect">
            <a:avLst/>
          </a:prstGeom>
          <a:noFill/>
          <a:ln>
            <a:noFill/>
          </a:ln>
        </p:spPr>
        <p:txBody>
          <a:bodyPr wrap="none" lIns="95085" tIns="47543" rIns="95085" bIns="4754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OTO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Rectangle 113"/>
          <p:cNvSpPr>
            <a:spLocks noChangeArrowheads="1"/>
          </p:cNvSpPr>
          <p:nvPr/>
        </p:nvSpPr>
        <p:spPr bwMode="auto">
          <a:xfrm>
            <a:off x="7988300" y="1504950"/>
            <a:ext cx="808038" cy="280988"/>
          </a:xfrm>
          <a:prstGeom prst="rect">
            <a:avLst/>
          </a:prstGeom>
          <a:noFill/>
          <a:ln>
            <a:noFill/>
          </a:ln>
        </p:spPr>
        <p:txBody>
          <a:bodyPr wrap="none" lIns="95085" tIns="47543" rIns="95085" bIns="47543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一窗受理</a:t>
            </a:r>
          </a:p>
        </p:txBody>
      </p:sp>
      <p:sp>
        <p:nvSpPr>
          <p:cNvPr id="44067" name="Oval 114"/>
          <p:cNvSpPr>
            <a:spLocks noChangeArrowheads="1"/>
          </p:cNvSpPr>
          <p:nvPr/>
        </p:nvSpPr>
        <p:spPr bwMode="auto">
          <a:xfrm>
            <a:off x="7448550" y="2386013"/>
            <a:ext cx="1798638" cy="2528887"/>
          </a:xfrm>
          <a:prstGeom prst="ellipse">
            <a:avLst/>
          </a:prstGeom>
          <a:solidFill>
            <a:srgbClr val="C00000">
              <a:alpha val="70979"/>
            </a:srgbClr>
          </a:solidFill>
          <a:ln w="9525">
            <a:noFill/>
            <a:round/>
          </a:ln>
        </p:spPr>
        <p:txBody>
          <a:bodyPr wrap="none" lIns="95092" tIns="47545" rIns="95092" bIns="47545" anchor="ctr"/>
          <a:lstStyle/>
          <a:p>
            <a:pPr>
              <a:buFont typeface="Arial" panose="020B0604020202020204" pitchFamily="34" charset="0"/>
              <a:buNone/>
            </a:pPr>
            <a:b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068" name="Picture 1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34350" y="1741488"/>
            <a:ext cx="3619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117"/>
          <p:cNvSpPr>
            <a:spLocks noChangeArrowheads="1"/>
          </p:cNvSpPr>
          <p:nvPr/>
        </p:nvSpPr>
        <p:spPr bwMode="auto">
          <a:xfrm>
            <a:off x="10155238" y="2230438"/>
            <a:ext cx="808037" cy="280987"/>
          </a:xfrm>
          <a:prstGeom prst="rect">
            <a:avLst/>
          </a:prstGeom>
          <a:noFill/>
          <a:ln>
            <a:noFill/>
          </a:ln>
        </p:spPr>
        <p:txBody>
          <a:bodyPr wrap="none" lIns="95085" tIns="47543" rIns="95085" bIns="4754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代办事项</a:t>
            </a:r>
          </a:p>
        </p:txBody>
      </p:sp>
      <p:sp>
        <p:nvSpPr>
          <p:cNvPr id="49" name="Oval 118"/>
          <p:cNvSpPr>
            <a:spLocks noChangeArrowheads="1"/>
          </p:cNvSpPr>
          <p:nvPr/>
        </p:nvSpPr>
        <p:spPr bwMode="auto">
          <a:xfrm>
            <a:off x="7564438" y="6108700"/>
            <a:ext cx="677862" cy="660400"/>
          </a:xfrm>
          <a:prstGeom prst="ellipse">
            <a:avLst/>
          </a:prstGeom>
          <a:solidFill>
            <a:srgbClr val="33CCFF">
              <a:alpha val="79999"/>
            </a:srgbClr>
          </a:solidFill>
          <a:ln>
            <a:noFill/>
          </a:ln>
        </p:spPr>
        <p:txBody>
          <a:bodyPr wrap="none" lIns="95085" tIns="47543" rIns="95085" bIns="4754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Rectangle 119"/>
          <p:cNvSpPr>
            <a:spLocks noChangeArrowheads="1"/>
          </p:cNvSpPr>
          <p:nvPr/>
        </p:nvSpPr>
        <p:spPr bwMode="auto">
          <a:xfrm>
            <a:off x="6572250" y="6538913"/>
            <a:ext cx="1147763" cy="279400"/>
          </a:xfrm>
          <a:prstGeom prst="rect">
            <a:avLst/>
          </a:prstGeom>
          <a:noFill/>
          <a:ln>
            <a:noFill/>
          </a:ln>
        </p:spPr>
        <p:txBody>
          <a:bodyPr wrap="none" lIns="95085" tIns="47543" rIns="95085" bIns="4754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EMS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邮寄取件</a:t>
            </a:r>
          </a:p>
        </p:txBody>
      </p:sp>
      <p:pic>
        <p:nvPicPr>
          <p:cNvPr id="44072" name="Picture 1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4763" y="6221413"/>
            <a:ext cx="5302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121"/>
          <p:cNvSpPr>
            <a:spLocks noChangeArrowheads="1"/>
          </p:cNvSpPr>
          <p:nvPr/>
        </p:nvSpPr>
        <p:spPr bwMode="auto">
          <a:xfrm>
            <a:off x="4789488" y="4514850"/>
            <a:ext cx="808037" cy="465138"/>
          </a:xfrm>
          <a:prstGeom prst="rect">
            <a:avLst/>
          </a:prstGeom>
          <a:noFill/>
          <a:ln>
            <a:noFill/>
          </a:ln>
        </p:spPr>
        <p:txBody>
          <a:bodyPr wrap="none" lIns="95085" tIns="47543" rIns="95085" bIns="4754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可信电子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材料库</a:t>
            </a:r>
          </a:p>
        </p:txBody>
      </p:sp>
      <p:sp>
        <p:nvSpPr>
          <p:cNvPr id="53" name="Rectangle 122"/>
          <p:cNvSpPr>
            <a:spLocks noChangeArrowheads="1"/>
          </p:cNvSpPr>
          <p:nvPr/>
        </p:nvSpPr>
        <p:spPr bwMode="auto">
          <a:xfrm>
            <a:off x="10661650" y="5340350"/>
            <a:ext cx="808038" cy="280988"/>
          </a:xfrm>
          <a:prstGeom prst="rect">
            <a:avLst/>
          </a:prstGeom>
          <a:noFill/>
          <a:ln>
            <a:noFill/>
          </a:ln>
        </p:spPr>
        <p:txBody>
          <a:bodyPr wrap="none" lIns="95085" tIns="47543" rIns="95085" bIns="4754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统一受理</a:t>
            </a:r>
          </a:p>
        </p:txBody>
      </p:sp>
      <p:sp>
        <p:nvSpPr>
          <p:cNvPr id="44075" name="Rectangle 123"/>
          <p:cNvSpPr>
            <a:spLocks noChangeArrowheads="1"/>
          </p:cNvSpPr>
          <p:nvPr/>
        </p:nvSpPr>
        <p:spPr bwMode="auto">
          <a:xfrm>
            <a:off x="7556500" y="3886200"/>
            <a:ext cx="1620838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2357" tIns="41180" rIns="82357" bIns="41180">
            <a:spAutoFit/>
          </a:bodyPr>
          <a:lstStyle/>
          <a:p>
            <a:pPr algn="ctr" defTabSz="801370"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便民服务平台</a:t>
            </a:r>
          </a:p>
        </p:txBody>
      </p:sp>
      <p:pic>
        <p:nvPicPr>
          <p:cNvPr id="44076" name="Picture 26" descr="baic-lgo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53138" y="2963863"/>
            <a:ext cx="3587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7" name="Picture 12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04088" y="1862138"/>
            <a:ext cx="3048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Oval 128"/>
          <p:cNvSpPr>
            <a:spLocks noChangeArrowheads="1"/>
          </p:cNvSpPr>
          <p:nvPr/>
        </p:nvSpPr>
        <p:spPr bwMode="auto">
          <a:xfrm>
            <a:off x="5664200" y="3611563"/>
            <a:ext cx="674688" cy="660400"/>
          </a:xfrm>
          <a:prstGeom prst="ellipse">
            <a:avLst/>
          </a:prstGeom>
          <a:solidFill>
            <a:srgbClr val="33CCFF">
              <a:alpha val="79999"/>
            </a:srgbClr>
          </a:solidFill>
          <a:ln>
            <a:noFill/>
          </a:ln>
        </p:spPr>
        <p:txBody>
          <a:bodyPr wrap="none" lIns="95092" tIns="47545" rIns="95092" bIns="4754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079" name="Picture 129" descr="png-029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08650" y="3649663"/>
            <a:ext cx="5699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80" name="Picture 130" descr="msn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27750" y="5297488"/>
            <a:ext cx="4302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81" name="Picture 131" descr="pic_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172700" y="2900363"/>
            <a:ext cx="4826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82" name="Picture 13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104438" y="5243513"/>
            <a:ext cx="4984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133"/>
          <p:cNvSpPr>
            <a:spLocks noChangeArrowheads="1"/>
          </p:cNvSpPr>
          <p:nvPr/>
        </p:nvSpPr>
        <p:spPr bwMode="auto">
          <a:xfrm>
            <a:off x="11060113" y="3709988"/>
            <a:ext cx="806450" cy="465137"/>
          </a:xfrm>
          <a:prstGeom prst="rect">
            <a:avLst/>
          </a:prstGeom>
          <a:noFill/>
          <a:ln>
            <a:noFill/>
          </a:ln>
        </p:spPr>
        <p:txBody>
          <a:bodyPr wrap="none" lIns="95085" tIns="47543" rIns="95085" bIns="4754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主动服务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提醒</a:t>
            </a:r>
          </a:p>
        </p:txBody>
      </p:sp>
      <p:pic>
        <p:nvPicPr>
          <p:cNvPr id="44084" name="Picture 13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460038" y="4487863"/>
            <a:ext cx="5016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85" name="Picture 13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464800" y="3649663"/>
            <a:ext cx="44608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86" name="Text Box 137"/>
          <p:cNvSpPr txBox="1">
            <a:spLocks noChangeArrowheads="1"/>
          </p:cNvSpPr>
          <p:nvPr/>
        </p:nvSpPr>
        <p:spPr bwMode="auto">
          <a:xfrm>
            <a:off x="8091488" y="2470150"/>
            <a:ext cx="438150" cy="1122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none" lIns="95097" tIns="47549" rIns="95097" bIns="47549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多渠道收件</a:t>
            </a:r>
          </a:p>
        </p:txBody>
      </p:sp>
      <p:sp>
        <p:nvSpPr>
          <p:cNvPr id="44087" name="Text Box 138"/>
          <p:cNvSpPr txBox="1">
            <a:spLocks noChangeArrowheads="1"/>
          </p:cNvSpPr>
          <p:nvPr/>
        </p:nvSpPr>
        <p:spPr bwMode="auto">
          <a:xfrm rot="-3300000">
            <a:off x="9267826" y="4400550"/>
            <a:ext cx="438150" cy="1203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lIns="95097" tIns="47549" rIns="95097" bIns="47549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审批</a:t>
            </a:r>
          </a:p>
        </p:txBody>
      </p:sp>
      <p:sp>
        <p:nvSpPr>
          <p:cNvPr id="44088" name="Text Box 139"/>
          <p:cNvSpPr txBox="1">
            <a:spLocks noChangeArrowheads="1"/>
          </p:cNvSpPr>
          <p:nvPr/>
        </p:nvSpPr>
        <p:spPr bwMode="auto">
          <a:xfrm rot="3300000">
            <a:off x="6961982" y="4409281"/>
            <a:ext cx="438150" cy="915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none" lIns="95097" tIns="47549" rIns="95097" bIns="47549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业务协同</a:t>
            </a:r>
            <a:endParaRPr lang="en-US" altLang="zh-CN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89" name="WordArt 140"/>
          <p:cNvSpPr>
            <a:spLocks noChangeArrowheads="1" noChangeShapeType="1" noTextEdit="1"/>
          </p:cNvSpPr>
          <p:nvPr/>
        </p:nvSpPr>
        <p:spPr bwMode="auto">
          <a:xfrm rot="7191681">
            <a:off x="8339138" y="4173538"/>
            <a:ext cx="914400" cy="2476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endParaRPr lang="zh-CN" altLang="en-US" sz="2400" b="1" kern="10">
              <a:ln w="9525">
                <a:solidFill>
                  <a:schemeClr val="bg1"/>
                </a:solidFill>
                <a:round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90" name="WordArt 141"/>
          <p:cNvSpPr>
            <a:spLocks noChangeArrowheads="1" noChangeShapeType="1" noTextEdit="1"/>
          </p:cNvSpPr>
          <p:nvPr/>
        </p:nvSpPr>
        <p:spPr bwMode="auto">
          <a:xfrm rot="-7251252">
            <a:off x="7431088" y="4149725"/>
            <a:ext cx="914400" cy="2476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endParaRPr lang="zh-CN" altLang="en-US" sz="2400" b="1" kern="10">
              <a:ln w="9525">
                <a:solidFill>
                  <a:schemeClr val="bg1"/>
                </a:solidFill>
                <a:round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91" name="WordArt 142"/>
          <p:cNvSpPr>
            <a:spLocks noChangeArrowheads="1" noChangeShapeType="1" noTextEdit="1"/>
          </p:cNvSpPr>
          <p:nvPr/>
        </p:nvSpPr>
        <p:spPr bwMode="auto">
          <a:xfrm>
            <a:off x="7872413" y="3592513"/>
            <a:ext cx="914400" cy="2476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endParaRPr lang="zh-CN" altLang="en-US" sz="2400" b="1" kern="10">
              <a:ln w="9525">
                <a:solidFill>
                  <a:schemeClr val="bg1"/>
                </a:solidFill>
                <a:round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Rectangle 119"/>
          <p:cNvSpPr>
            <a:spLocks noChangeArrowheads="1"/>
          </p:cNvSpPr>
          <p:nvPr/>
        </p:nvSpPr>
        <p:spPr bwMode="auto">
          <a:xfrm>
            <a:off x="4995863" y="6037263"/>
            <a:ext cx="1422400" cy="279400"/>
          </a:xfrm>
          <a:prstGeom prst="rect">
            <a:avLst/>
          </a:prstGeom>
          <a:noFill/>
          <a:ln>
            <a:noFill/>
          </a:ln>
        </p:spPr>
        <p:txBody>
          <a:bodyPr wrap="none" lIns="95085" tIns="47543" rIns="95085" bIns="4754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表单、材料电子化</a:t>
            </a:r>
          </a:p>
        </p:txBody>
      </p:sp>
      <p:sp>
        <p:nvSpPr>
          <p:cNvPr id="44093" name="Oval 88"/>
          <p:cNvSpPr>
            <a:spLocks noChangeArrowheads="1"/>
          </p:cNvSpPr>
          <p:nvPr/>
        </p:nvSpPr>
        <p:spPr bwMode="auto">
          <a:xfrm>
            <a:off x="8805863" y="1714500"/>
            <a:ext cx="674687" cy="658813"/>
          </a:xfrm>
          <a:prstGeom prst="ellipse">
            <a:avLst/>
          </a:prstGeom>
          <a:solidFill>
            <a:srgbClr val="FF6600">
              <a:alpha val="79999"/>
            </a:srgbClr>
          </a:solidFill>
          <a:ln w="9525">
            <a:noFill/>
            <a:round/>
          </a:ln>
        </p:spPr>
        <p:txBody>
          <a:bodyPr wrap="none" lIns="95092" tIns="47545" rIns="95092" bIns="47545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Rectangle 113"/>
          <p:cNvSpPr>
            <a:spLocks noChangeArrowheads="1"/>
          </p:cNvSpPr>
          <p:nvPr/>
        </p:nvSpPr>
        <p:spPr bwMode="auto">
          <a:xfrm>
            <a:off x="9405938" y="1719263"/>
            <a:ext cx="808037" cy="279400"/>
          </a:xfrm>
          <a:prstGeom prst="rect">
            <a:avLst/>
          </a:prstGeom>
          <a:noFill/>
          <a:ln>
            <a:noFill/>
          </a:ln>
        </p:spPr>
        <p:txBody>
          <a:bodyPr wrap="none" lIns="95085" tIns="47543" rIns="95085" bIns="47543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安全注意</a:t>
            </a:r>
          </a:p>
        </p:txBody>
      </p:sp>
      <p:pic>
        <p:nvPicPr>
          <p:cNvPr id="44095" name="Picture 136" descr="png-163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907463" y="1770063"/>
            <a:ext cx="501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096" name="组合 78"/>
          <p:cNvGrpSpPr/>
          <p:nvPr/>
        </p:nvGrpSpPr>
        <p:grpSpPr bwMode="auto">
          <a:xfrm>
            <a:off x="604838" y="2087563"/>
            <a:ext cx="2682875" cy="509587"/>
            <a:chOff x="1290443" y="1594226"/>
            <a:chExt cx="2680017" cy="510272"/>
          </a:xfrm>
        </p:grpSpPr>
        <p:sp>
          <p:nvSpPr>
            <p:cNvPr id="76" name="矩形 75"/>
            <p:cNvSpPr/>
            <p:nvPr/>
          </p:nvSpPr>
          <p:spPr>
            <a:xfrm>
              <a:off x="1290443" y="1622539"/>
              <a:ext cx="2680017" cy="481959"/>
            </a:xfrm>
            <a:prstGeom prst="rect">
              <a:avLst/>
            </a:prstGeom>
            <a:solidFill>
              <a:srgbClr val="0070C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26000" endPos="60000" dist="50800" dir="5400000" sy="-100000" algn="bl" rotWithShape="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zh-CN" altLang="en-US" sz="2535" b="1" spc="624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矩形 123"/>
            <p:cNvSpPr>
              <a:spLocks noChangeArrowheads="1"/>
            </p:cNvSpPr>
            <p:nvPr/>
          </p:nvSpPr>
          <p:spPr bwMode="auto">
            <a:xfrm>
              <a:off x="2322804" y="1594226"/>
              <a:ext cx="708857" cy="419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35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zh-CN" altLang="en-US" sz="213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8" name="直接连接符 77"/>
          <p:cNvCxnSpPr/>
          <p:nvPr/>
        </p:nvCxnSpPr>
        <p:spPr>
          <a:xfrm>
            <a:off x="3460750" y="2178050"/>
            <a:ext cx="0" cy="413861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矩形 142"/>
          <p:cNvSpPr>
            <a:spLocks noChangeArrowheads="1"/>
          </p:cNvSpPr>
          <p:nvPr/>
        </p:nvSpPr>
        <p:spPr bwMode="auto">
          <a:xfrm>
            <a:off x="5213350" y="1117600"/>
            <a:ext cx="3259138" cy="547688"/>
          </a:xfrm>
          <a:prstGeom prst="rect">
            <a:avLst/>
          </a:prstGeom>
          <a:noFill/>
          <a:ln>
            <a:noFill/>
          </a:ln>
        </p:spPr>
        <p:txBody>
          <a:bodyPr wrap="none" lIns="95097" tIns="47549" rIns="95097" bIns="4754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935" b="1" dirty="0">
                <a:solidFill>
                  <a:srgbClr val="009D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&lt;2&gt;</a:t>
            </a:r>
            <a:r>
              <a:rPr lang="zh-CN" altLang="en-US" sz="2935" b="1" dirty="0">
                <a:solidFill>
                  <a:srgbClr val="009D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民生服务平台</a:t>
            </a:r>
          </a:p>
        </p:txBody>
      </p:sp>
      <p:grpSp>
        <p:nvGrpSpPr>
          <p:cNvPr id="44099" name="组合 143"/>
          <p:cNvGrpSpPr/>
          <p:nvPr/>
        </p:nvGrpSpPr>
        <p:grpSpPr bwMode="auto">
          <a:xfrm>
            <a:off x="3676650" y="1131888"/>
            <a:ext cx="509588" cy="500062"/>
            <a:chOff x="2003319" y="1262128"/>
            <a:chExt cx="509598" cy="501143"/>
          </a:xfrm>
        </p:grpSpPr>
        <p:sp>
          <p:nvSpPr>
            <p:cNvPr id="81" name="矩形 80"/>
            <p:cNvSpPr/>
            <p:nvPr/>
          </p:nvSpPr>
          <p:spPr>
            <a:xfrm>
              <a:off x="2028719" y="1262128"/>
              <a:ext cx="463559" cy="46455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82" name="文本框 145"/>
            <p:cNvSpPr txBox="1">
              <a:spLocks noChangeArrowheads="1"/>
            </p:cNvSpPr>
            <p:nvPr/>
          </p:nvSpPr>
          <p:spPr bwMode="auto">
            <a:xfrm>
              <a:off x="2003319" y="1279628"/>
              <a:ext cx="509598" cy="48364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535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</a:t>
              </a:r>
            </a:p>
          </p:txBody>
        </p:sp>
      </p:grpSp>
      <p:grpSp>
        <p:nvGrpSpPr>
          <p:cNvPr id="44100" name="组合 146"/>
          <p:cNvGrpSpPr/>
          <p:nvPr/>
        </p:nvGrpSpPr>
        <p:grpSpPr bwMode="auto">
          <a:xfrm>
            <a:off x="4198938" y="1131888"/>
            <a:ext cx="511175" cy="492125"/>
            <a:chOff x="2627889" y="1262128"/>
            <a:chExt cx="509598" cy="492289"/>
          </a:xfrm>
        </p:grpSpPr>
        <p:sp>
          <p:nvSpPr>
            <p:cNvPr id="84" name="矩形 83"/>
            <p:cNvSpPr/>
            <p:nvPr/>
          </p:nvSpPr>
          <p:spPr>
            <a:xfrm>
              <a:off x="2657958" y="1262128"/>
              <a:ext cx="465285" cy="46529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85" name="文本框 148"/>
            <p:cNvSpPr txBox="1">
              <a:spLocks noChangeArrowheads="1"/>
            </p:cNvSpPr>
            <p:nvPr/>
          </p:nvSpPr>
          <p:spPr bwMode="auto">
            <a:xfrm>
              <a:off x="2627889" y="1271656"/>
              <a:ext cx="509598" cy="48276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535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应</a:t>
              </a:r>
            </a:p>
          </p:txBody>
        </p:sp>
      </p:grpSp>
      <p:grpSp>
        <p:nvGrpSpPr>
          <p:cNvPr id="44101" name="组合 149"/>
          <p:cNvGrpSpPr/>
          <p:nvPr/>
        </p:nvGrpSpPr>
        <p:grpSpPr bwMode="auto">
          <a:xfrm>
            <a:off x="4732338" y="1131888"/>
            <a:ext cx="511175" cy="500062"/>
            <a:chOff x="3321254" y="1262128"/>
            <a:chExt cx="509598" cy="499762"/>
          </a:xfrm>
        </p:grpSpPr>
        <p:sp>
          <p:nvSpPr>
            <p:cNvPr id="87" name="矩形 86"/>
            <p:cNvSpPr/>
            <p:nvPr/>
          </p:nvSpPr>
          <p:spPr>
            <a:xfrm>
              <a:off x="3333915" y="1262128"/>
              <a:ext cx="465285" cy="46485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88" name="文本框 151"/>
            <p:cNvSpPr txBox="1">
              <a:spLocks noChangeArrowheads="1"/>
            </p:cNvSpPr>
            <p:nvPr/>
          </p:nvSpPr>
          <p:spPr bwMode="auto">
            <a:xfrm>
              <a:off x="3321254" y="1279580"/>
              <a:ext cx="509598" cy="4823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535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</a:t>
              </a:r>
            </a:p>
          </p:txBody>
        </p:sp>
      </p:grpSp>
      <p:sp>
        <p:nvSpPr>
          <p:cNvPr id="90" name="矩形 89"/>
          <p:cNvSpPr/>
          <p:nvPr/>
        </p:nvSpPr>
        <p:spPr>
          <a:xfrm>
            <a:off x="592138" y="2868613"/>
            <a:ext cx="2660650" cy="4527550"/>
          </a:xfrm>
          <a:prstGeom prst="rect">
            <a:avLst/>
          </a:prstGeom>
        </p:spPr>
        <p:txBody>
          <a:bodyPr lIns="95097" tIns="47549" rIns="95097" bIns="47549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多渠道收件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：通过一窗受理、移动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、政务服务网等多种渠道收件。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业务协同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依托数据共享中心、电子证照、电子材料实现跨部门业务协同。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审批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满足审批工作人员在“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任何时间、任何地点、办理任何所需任务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标题 1"/>
          <p:cNvSpPr txBox="1"/>
          <p:nvPr/>
        </p:nvSpPr>
        <p:spPr bwMode="auto">
          <a:xfrm>
            <a:off x="190500" y="87313"/>
            <a:ext cx="10953750" cy="698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265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Unisee</a:t>
            </a:r>
            <a:r>
              <a:rPr lang="zh-CN" altLang="en-US" sz="426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426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426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426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en-US" altLang="zh-CN" sz="426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26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定制业务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组合 18"/>
          <p:cNvGrpSpPr/>
          <p:nvPr/>
        </p:nvGrpSpPr>
        <p:grpSpPr bwMode="auto">
          <a:xfrm>
            <a:off x="617538" y="2400300"/>
            <a:ext cx="1250950" cy="1250950"/>
            <a:chOff x="617538" y="2374033"/>
            <a:chExt cx="1251988" cy="1251988"/>
          </a:xfrm>
        </p:grpSpPr>
        <p:sp>
          <p:nvSpPr>
            <p:cNvPr id="4" name="圆角矩形 3"/>
            <p:cNvSpPr/>
            <p:nvPr/>
          </p:nvSpPr>
          <p:spPr>
            <a:xfrm>
              <a:off x="617538" y="2374033"/>
              <a:ext cx="1251988" cy="125198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45132" name="文本框 20"/>
            <p:cNvSpPr txBox="1">
              <a:spLocks noChangeArrowheads="1"/>
            </p:cNvSpPr>
            <p:nvPr/>
          </p:nvSpPr>
          <p:spPr bwMode="auto">
            <a:xfrm>
              <a:off x="664181" y="3181026"/>
              <a:ext cx="1158701" cy="3388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工作日志</a:t>
              </a:r>
            </a:p>
          </p:txBody>
        </p:sp>
        <p:pic>
          <p:nvPicPr>
            <p:cNvPr id="45133" name="图片 21"/>
            <p:cNvPicPr>
              <a:picLocks noChangeAspect="1"/>
            </p:cNvPicPr>
            <p:nvPr/>
          </p:nvPicPr>
          <p:blipFill>
            <a:blip r:embed="rId2" cstate="print">
              <a:biLevel thresh="50000"/>
              <a:grayscl/>
            </a:blip>
            <a:srcRect/>
            <a:stretch>
              <a:fillRect/>
            </a:stretch>
          </p:blipFill>
          <p:spPr bwMode="auto">
            <a:xfrm>
              <a:off x="958501" y="2613913"/>
              <a:ext cx="578454" cy="567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059" name="组合 22"/>
          <p:cNvGrpSpPr/>
          <p:nvPr/>
        </p:nvGrpSpPr>
        <p:grpSpPr bwMode="auto">
          <a:xfrm>
            <a:off x="1993900" y="2400300"/>
            <a:ext cx="1250950" cy="1250950"/>
            <a:chOff x="1993526" y="2374033"/>
            <a:chExt cx="1251988" cy="1251988"/>
          </a:xfrm>
        </p:grpSpPr>
        <p:sp>
          <p:nvSpPr>
            <p:cNvPr id="8" name="圆角矩形 7"/>
            <p:cNvSpPr/>
            <p:nvPr/>
          </p:nvSpPr>
          <p:spPr>
            <a:xfrm>
              <a:off x="1993526" y="2374033"/>
              <a:ext cx="1251988" cy="125198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45129" name="文本框 24"/>
            <p:cNvSpPr txBox="1">
              <a:spLocks noChangeArrowheads="1"/>
            </p:cNvSpPr>
            <p:nvPr/>
          </p:nvSpPr>
          <p:spPr bwMode="auto">
            <a:xfrm>
              <a:off x="2040169" y="3181026"/>
              <a:ext cx="1158701" cy="3388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值班安排</a:t>
              </a:r>
            </a:p>
          </p:txBody>
        </p:sp>
        <p:pic>
          <p:nvPicPr>
            <p:cNvPr id="45130" name="图片 25"/>
            <p:cNvPicPr>
              <a:picLocks noChangeAspect="1"/>
            </p:cNvPicPr>
            <p:nvPr/>
          </p:nvPicPr>
          <p:blipFill>
            <a:blip r:embed="rId3" cstate="print">
              <a:biLevel thresh="50000"/>
              <a:grayscl/>
            </a:blip>
            <a:srcRect/>
            <a:stretch>
              <a:fillRect/>
            </a:stretch>
          </p:blipFill>
          <p:spPr bwMode="auto">
            <a:xfrm>
              <a:off x="2326716" y="2595416"/>
              <a:ext cx="585609" cy="58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060" name="组合 26"/>
          <p:cNvGrpSpPr/>
          <p:nvPr/>
        </p:nvGrpSpPr>
        <p:grpSpPr bwMode="auto">
          <a:xfrm>
            <a:off x="3370263" y="2400300"/>
            <a:ext cx="1250950" cy="1250950"/>
            <a:chOff x="3369513" y="2374033"/>
            <a:chExt cx="1251988" cy="1251988"/>
          </a:xfrm>
        </p:grpSpPr>
        <p:sp>
          <p:nvSpPr>
            <p:cNvPr id="12" name="圆角矩形 11"/>
            <p:cNvSpPr/>
            <p:nvPr/>
          </p:nvSpPr>
          <p:spPr>
            <a:xfrm>
              <a:off x="3369513" y="2374033"/>
              <a:ext cx="1251988" cy="125198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45126" name="文本框 28"/>
            <p:cNvSpPr txBox="1">
              <a:spLocks noChangeArrowheads="1"/>
            </p:cNvSpPr>
            <p:nvPr/>
          </p:nvSpPr>
          <p:spPr bwMode="auto">
            <a:xfrm>
              <a:off x="3416156" y="3181026"/>
              <a:ext cx="1158701" cy="3388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社工考勤</a:t>
              </a:r>
            </a:p>
          </p:txBody>
        </p:sp>
        <p:pic>
          <p:nvPicPr>
            <p:cNvPr id="45127" name="图片 29"/>
            <p:cNvPicPr>
              <a:picLocks noChangeAspect="1"/>
            </p:cNvPicPr>
            <p:nvPr/>
          </p:nvPicPr>
          <p:blipFill>
            <a:blip r:embed="rId4" cstate="print">
              <a:biLevel thresh="50000"/>
              <a:grayscl/>
            </a:blip>
            <a:srcRect/>
            <a:stretch>
              <a:fillRect/>
            </a:stretch>
          </p:blipFill>
          <p:spPr bwMode="auto">
            <a:xfrm>
              <a:off x="3741551" y="2608667"/>
              <a:ext cx="507913" cy="507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061" name="组合 30"/>
          <p:cNvGrpSpPr/>
          <p:nvPr/>
        </p:nvGrpSpPr>
        <p:grpSpPr bwMode="auto">
          <a:xfrm>
            <a:off x="4745038" y="2400300"/>
            <a:ext cx="1250950" cy="1250950"/>
            <a:chOff x="4745501" y="2374033"/>
            <a:chExt cx="1251988" cy="1251988"/>
          </a:xfrm>
        </p:grpSpPr>
        <p:sp>
          <p:nvSpPr>
            <p:cNvPr id="16" name="圆角矩形 15"/>
            <p:cNvSpPr/>
            <p:nvPr/>
          </p:nvSpPr>
          <p:spPr>
            <a:xfrm>
              <a:off x="4745501" y="2374033"/>
              <a:ext cx="1251988" cy="125198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45123" name="文本框 32"/>
            <p:cNvSpPr txBox="1">
              <a:spLocks noChangeArrowheads="1"/>
            </p:cNvSpPr>
            <p:nvPr/>
          </p:nvSpPr>
          <p:spPr bwMode="auto">
            <a:xfrm>
              <a:off x="4792144" y="3181026"/>
              <a:ext cx="1158701" cy="3388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请假管理</a:t>
              </a:r>
            </a:p>
          </p:txBody>
        </p:sp>
        <p:pic>
          <p:nvPicPr>
            <p:cNvPr id="45124" name="图片 33"/>
            <p:cNvPicPr>
              <a:picLocks noChangeAspect="1"/>
            </p:cNvPicPr>
            <p:nvPr/>
          </p:nvPicPr>
          <p:blipFill>
            <a:blip r:embed="rId5" cstate="print">
              <a:biLevel thresh="50000"/>
              <a:grayscl/>
            </a:blip>
            <a:srcRect/>
            <a:stretch>
              <a:fillRect/>
            </a:stretch>
          </p:blipFill>
          <p:spPr bwMode="auto">
            <a:xfrm>
              <a:off x="5082034" y="2582898"/>
              <a:ext cx="578922" cy="578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062" name="组合 34"/>
          <p:cNvGrpSpPr/>
          <p:nvPr/>
        </p:nvGrpSpPr>
        <p:grpSpPr bwMode="auto">
          <a:xfrm>
            <a:off x="7340600" y="2400300"/>
            <a:ext cx="1574800" cy="1250950"/>
            <a:chOff x="7340920" y="2374033"/>
            <a:chExt cx="1574480" cy="1251988"/>
          </a:xfrm>
        </p:grpSpPr>
        <p:sp>
          <p:nvSpPr>
            <p:cNvPr id="20" name="圆角矩形 19"/>
            <p:cNvSpPr/>
            <p:nvPr/>
          </p:nvSpPr>
          <p:spPr>
            <a:xfrm>
              <a:off x="7498051" y="2374033"/>
              <a:ext cx="1252282" cy="125198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45120" name="文本框 36"/>
            <p:cNvSpPr txBox="1">
              <a:spLocks noChangeArrowheads="1"/>
            </p:cNvSpPr>
            <p:nvPr/>
          </p:nvSpPr>
          <p:spPr bwMode="auto">
            <a:xfrm>
              <a:off x="7340920" y="3181026"/>
              <a:ext cx="1574480" cy="3388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重点人员管理</a:t>
              </a:r>
            </a:p>
          </p:txBody>
        </p:sp>
        <p:pic>
          <p:nvPicPr>
            <p:cNvPr id="45121" name="图片 37"/>
            <p:cNvPicPr>
              <a:picLocks noChangeAspect="1"/>
            </p:cNvPicPr>
            <p:nvPr/>
          </p:nvPicPr>
          <p:blipFill>
            <a:blip r:embed="rId6" cstate="print">
              <a:biLevel thresh="50000"/>
              <a:grayscl/>
            </a:blip>
            <a:srcRect/>
            <a:stretch>
              <a:fillRect/>
            </a:stretch>
          </p:blipFill>
          <p:spPr bwMode="auto">
            <a:xfrm>
              <a:off x="7771291" y="2541087"/>
              <a:ext cx="704360" cy="704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063" name="组合 38"/>
          <p:cNvGrpSpPr/>
          <p:nvPr/>
        </p:nvGrpSpPr>
        <p:grpSpPr bwMode="auto">
          <a:xfrm>
            <a:off x="6121400" y="2400300"/>
            <a:ext cx="1252538" cy="1250950"/>
            <a:chOff x="6121489" y="2374033"/>
            <a:chExt cx="1251988" cy="1251988"/>
          </a:xfrm>
        </p:grpSpPr>
        <p:sp>
          <p:nvSpPr>
            <p:cNvPr id="24" name="圆角矩形 23"/>
            <p:cNvSpPr/>
            <p:nvPr/>
          </p:nvSpPr>
          <p:spPr>
            <a:xfrm>
              <a:off x="6121489" y="2374033"/>
              <a:ext cx="1251988" cy="125198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45117" name="文本框 40"/>
            <p:cNvSpPr txBox="1">
              <a:spLocks noChangeArrowheads="1"/>
            </p:cNvSpPr>
            <p:nvPr/>
          </p:nvSpPr>
          <p:spPr bwMode="auto">
            <a:xfrm>
              <a:off x="6168131" y="3181026"/>
              <a:ext cx="1158702" cy="3388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人员管理</a:t>
              </a:r>
            </a:p>
          </p:txBody>
        </p:sp>
        <p:sp>
          <p:nvSpPr>
            <p:cNvPr id="45118" name="KSO_Shape"/>
            <p:cNvSpPr/>
            <p:nvPr/>
          </p:nvSpPr>
          <p:spPr bwMode="auto">
            <a:xfrm>
              <a:off x="6381217" y="2655315"/>
              <a:ext cx="732532" cy="503005"/>
            </a:xfrm>
            <a:custGeom>
              <a:avLst/>
              <a:gdLst>
                <a:gd name="T0" fmla="*/ 2147483647 w 112"/>
                <a:gd name="T1" fmla="*/ 2147483647 h 77"/>
                <a:gd name="T2" fmla="*/ 2147483647 w 112"/>
                <a:gd name="T3" fmla="*/ 2147483647 h 77"/>
                <a:gd name="T4" fmla="*/ 2147483647 w 112"/>
                <a:gd name="T5" fmla="*/ 2147483647 h 77"/>
                <a:gd name="T6" fmla="*/ 2147483647 w 112"/>
                <a:gd name="T7" fmla="*/ 2147483647 h 77"/>
                <a:gd name="T8" fmla="*/ 2147483647 w 112"/>
                <a:gd name="T9" fmla="*/ 2147483647 h 77"/>
                <a:gd name="T10" fmla="*/ 0 w 112"/>
                <a:gd name="T11" fmla="*/ 2147483647 h 77"/>
                <a:gd name="T12" fmla="*/ 2147483647 w 112"/>
                <a:gd name="T13" fmla="*/ 2147483647 h 77"/>
                <a:gd name="T14" fmla="*/ 2147483647 w 112"/>
                <a:gd name="T15" fmla="*/ 2147483647 h 77"/>
                <a:gd name="T16" fmla="*/ 2147483647 w 112"/>
                <a:gd name="T17" fmla="*/ 2147483647 h 77"/>
                <a:gd name="T18" fmla="*/ 2147483647 w 112"/>
                <a:gd name="T19" fmla="*/ 2147483647 h 77"/>
                <a:gd name="T20" fmla="*/ 2147483647 w 112"/>
                <a:gd name="T21" fmla="*/ 2147483647 h 77"/>
                <a:gd name="T22" fmla="*/ 2147483647 w 112"/>
                <a:gd name="T23" fmla="*/ 2147483647 h 77"/>
                <a:gd name="T24" fmla="*/ 2147483647 w 112"/>
                <a:gd name="T25" fmla="*/ 2147483647 h 77"/>
                <a:gd name="T26" fmla="*/ 2147483647 w 112"/>
                <a:gd name="T27" fmla="*/ 2147483647 h 77"/>
                <a:gd name="T28" fmla="*/ 2147483647 w 112"/>
                <a:gd name="T29" fmla="*/ 2147483647 h 77"/>
                <a:gd name="T30" fmla="*/ 2147483647 w 112"/>
                <a:gd name="T31" fmla="*/ 2147483647 h 77"/>
                <a:gd name="T32" fmla="*/ 2147483647 w 112"/>
                <a:gd name="T33" fmla="*/ 2147483647 h 77"/>
                <a:gd name="T34" fmla="*/ 2147483647 w 112"/>
                <a:gd name="T35" fmla="*/ 2147483647 h 77"/>
                <a:gd name="T36" fmla="*/ 2147483647 w 112"/>
                <a:gd name="T37" fmla="*/ 2147483647 h 77"/>
                <a:gd name="T38" fmla="*/ 2147483647 w 112"/>
                <a:gd name="T39" fmla="*/ 2147483647 h 77"/>
                <a:gd name="T40" fmla="*/ 2147483647 w 112"/>
                <a:gd name="T41" fmla="*/ 2147483647 h 77"/>
                <a:gd name="T42" fmla="*/ 2147483647 w 112"/>
                <a:gd name="T43" fmla="*/ 2147483647 h 77"/>
                <a:gd name="T44" fmla="*/ 2147483647 w 112"/>
                <a:gd name="T45" fmla="*/ 2147483647 h 77"/>
                <a:gd name="T46" fmla="*/ 2147483647 w 112"/>
                <a:gd name="T47" fmla="*/ 2147483647 h 77"/>
                <a:gd name="T48" fmla="*/ 2147483647 w 112"/>
                <a:gd name="T49" fmla="*/ 2147483647 h 77"/>
                <a:gd name="T50" fmla="*/ 2147483647 w 112"/>
                <a:gd name="T51" fmla="*/ 2147483647 h 77"/>
                <a:gd name="T52" fmla="*/ 2147483647 w 112"/>
                <a:gd name="T53" fmla="*/ 2147483647 h 77"/>
                <a:gd name="T54" fmla="*/ 2147483647 w 112"/>
                <a:gd name="T55" fmla="*/ 2147483647 h 77"/>
                <a:gd name="T56" fmla="*/ 2147483647 w 112"/>
                <a:gd name="T57" fmla="*/ 2147483647 h 77"/>
                <a:gd name="T58" fmla="*/ 2147483647 w 112"/>
                <a:gd name="T59" fmla="*/ 2147483647 h 77"/>
                <a:gd name="T60" fmla="*/ 2147483647 w 112"/>
                <a:gd name="T61" fmla="*/ 2147483647 h 77"/>
                <a:gd name="T62" fmla="*/ 2147483647 w 112"/>
                <a:gd name="T63" fmla="*/ 2147483647 h 77"/>
                <a:gd name="T64" fmla="*/ 2147483647 w 112"/>
                <a:gd name="T65" fmla="*/ 2147483647 h 77"/>
                <a:gd name="T66" fmla="*/ 2147483647 w 112"/>
                <a:gd name="T67" fmla="*/ 2147483647 h 77"/>
                <a:gd name="T68" fmla="*/ 2147483647 w 112"/>
                <a:gd name="T69" fmla="*/ 2147483647 h 77"/>
                <a:gd name="T70" fmla="*/ 2147483647 w 112"/>
                <a:gd name="T71" fmla="*/ 2147483647 h 77"/>
                <a:gd name="T72" fmla="*/ 2147483647 w 112"/>
                <a:gd name="T73" fmla="*/ 2147483647 h 77"/>
                <a:gd name="T74" fmla="*/ 2147483647 w 112"/>
                <a:gd name="T75" fmla="*/ 2147483647 h 77"/>
                <a:gd name="T76" fmla="*/ 2147483647 w 112"/>
                <a:gd name="T77" fmla="*/ 2147483647 h 77"/>
                <a:gd name="T78" fmla="*/ 2147483647 w 112"/>
                <a:gd name="T79" fmla="*/ 2147483647 h 77"/>
                <a:gd name="T80" fmla="*/ 2147483647 w 112"/>
                <a:gd name="T81" fmla="*/ 2147483647 h 77"/>
                <a:gd name="T82" fmla="*/ 2147483647 w 112"/>
                <a:gd name="T83" fmla="*/ 2147483647 h 77"/>
                <a:gd name="T84" fmla="*/ 2147483647 w 112"/>
                <a:gd name="T85" fmla="*/ 2147483647 h 77"/>
                <a:gd name="T86" fmla="*/ 2147483647 w 112"/>
                <a:gd name="T87" fmla="*/ 2147483647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2"/>
                <a:gd name="T133" fmla="*/ 0 h 77"/>
                <a:gd name="T134" fmla="*/ 112 w 112"/>
                <a:gd name="T135" fmla="*/ 77 h 7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eaLnBrk="0" hangingPunct="0"/>
              <a:endParaRPr lang="zh-CN" altLang="en-US" sz="2400">
                <a:latin typeface="Calibri" panose="020F0502020204030204" pitchFamily="34" charset="0"/>
              </a:endParaRPr>
            </a:p>
          </p:txBody>
        </p:sp>
      </p:grpSp>
      <p:grpSp>
        <p:nvGrpSpPr>
          <p:cNvPr id="45064" name="组合 42"/>
          <p:cNvGrpSpPr/>
          <p:nvPr/>
        </p:nvGrpSpPr>
        <p:grpSpPr bwMode="auto">
          <a:xfrm>
            <a:off x="8872538" y="2400300"/>
            <a:ext cx="1254125" cy="1250950"/>
            <a:chOff x="8873464" y="2374033"/>
            <a:chExt cx="1251988" cy="1251988"/>
          </a:xfrm>
        </p:grpSpPr>
        <p:sp>
          <p:nvSpPr>
            <p:cNvPr id="28" name="圆角矩形 27"/>
            <p:cNvSpPr/>
            <p:nvPr/>
          </p:nvSpPr>
          <p:spPr>
            <a:xfrm>
              <a:off x="8873464" y="2374033"/>
              <a:ext cx="1251988" cy="125198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45114" name="文本框 44"/>
            <p:cNvSpPr txBox="1">
              <a:spLocks noChangeArrowheads="1"/>
            </p:cNvSpPr>
            <p:nvPr/>
          </p:nvSpPr>
          <p:spPr bwMode="auto">
            <a:xfrm>
              <a:off x="8920106" y="3181026"/>
              <a:ext cx="1158702" cy="3388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房屋管理</a:t>
              </a:r>
            </a:p>
          </p:txBody>
        </p:sp>
        <p:pic>
          <p:nvPicPr>
            <p:cNvPr id="45115" name="图片 45"/>
            <p:cNvPicPr>
              <a:picLocks noChangeAspect="1"/>
            </p:cNvPicPr>
            <p:nvPr/>
          </p:nvPicPr>
          <p:blipFill>
            <a:blip r:embed="rId7" cstate="print">
              <a:biLevel thresh="50000"/>
              <a:grayscl/>
            </a:blip>
            <a:srcRect/>
            <a:stretch>
              <a:fillRect/>
            </a:stretch>
          </p:blipFill>
          <p:spPr bwMode="auto">
            <a:xfrm>
              <a:off x="9184738" y="2585806"/>
              <a:ext cx="629441" cy="62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065" name="组合 46"/>
          <p:cNvGrpSpPr/>
          <p:nvPr/>
        </p:nvGrpSpPr>
        <p:grpSpPr bwMode="auto">
          <a:xfrm>
            <a:off x="10248900" y="2411413"/>
            <a:ext cx="1252538" cy="1252537"/>
            <a:chOff x="10249450" y="2386733"/>
            <a:chExt cx="1251988" cy="1251988"/>
          </a:xfrm>
        </p:grpSpPr>
        <p:sp>
          <p:nvSpPr>
            <p:cNvPr id="32" name="圆角矩形 31"/>
            <p:cNvSpPr/>
            <p:nvPr/>
          </p:nvSpPr>
          <p:spPr>
            <a:xfrm>
              <a:off x="10249450" y="2386733"/>
              <a:ext cx="1251988" cy="125198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45111" name="文本框 48"/>
            <p:cNvSpPr txBox="1">
              <a:spLocks noChangeArrowheads="1"/>
            </p:cNvSpPr>
            <p:nvPr/>
          </p:nvSpPr>
          <p:spPr bwMode="auto">
            <a:xfrm>
              <a:off x="10296092" y="3181023"/>
              <a:ext cx="1158702" cy="3382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地址库</a:t>
              </a:r>
            </a:p>
          </p:txBody>
        </p:sp>
        <p:pic>
          <p:nvPicPr>
            <p:cNvPr id="45112" name="图片 54"/>
            <p:cNvPicPr>
              <a:picLocks noChangeAspect="1"/>
            </p:cNvPicPr>
            <p:nvPr/>
          </p:nvPicPr>
          <p:blipFill>
            <a:blip r:embed="rId8" cstate="print">
              <a:biLevel thresh="50000"/>
              <a:grayscl/>
            </a:blip>
            <a:srcRect/>
            <a:stretch>
              <a:fillRect/>
            </a:stretch>
          </p:blipFill>
          <p:spPr bwMode="auto">
            <a:xfrm>
              <a:off x="10561133" y="2593963"/>
              <a:ext cx="628623" cy="628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066" name="组合 55"/>
          <p:cNvGrpSpPr/>
          <p:nvPr/>
        </p:nvGrpSpPr>
        <p:grpSpPr bwMode="auto">
          <a:xfrm>
            <a:off x="539750" y="4027488"/>
            <a:ext cx="1414463" cy="1250950"/>
            <a:chOff x="539953" y="4001013"/>
            <a:chExt cx="1412702" cy="1251988"/>
          </a:xfrm>
        </p:grpSpPr>
        <p:sp>
          <p:nvSpPr>
            <p:cNvPr id="36" name="圆角矩形 35"/>
            <p:cNvSpPr/>
            <p:nvPr/>
          </p:nvSpPr>
          <p:spPr>
            <a:xfrm>
              <a:off x="617644" y="4001013"/>
              <a:ext cx="1252564" cy="125198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45108" name="文本框 57"/>
            <p:cNvSpPr txBox="1">
              <a:spLocks noChangeArrowheads="1"/>
            </p:cNvSpPr>
            <p:nvPr/>
          </p:nvSpPr>
          <p:spPr bwMode="auto">
            <a:xfrm>
              <a:off x="539953" y="4802356"/>
              <a:ext cx="1412702" cy="3388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房屋库</a:t>
              </a:r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人员</a:t>
              </a:r>
            </a:p>
          </p:txBody>
        </p:sp>
        <p:sp>
          <p:nvSpPr>
            <p:cNvPr id="45109" name="KSO_Shape"/>
            <p:cNvSpPr/>
            <p:nvPr/>
          </p:nvSpPr>
          <p:spPr bwMode="auto">
            <a:xfrm>
              <a:off x="905069" y="4254265"/>
              <a:ext cx="676927" cy="501427"/>
            </a:xfrm>
            <a:custGeom>
              <a:avLst/>
              <a:gdLst>
                <a:gd name="T0" fmla="*/ 2147483647 w 4950"/>
                <a:gd name="T1" fmla="*/ 2147483647 h 3662"/>
                <a:gd name="T2" fmla="*/ 2147483647 w 4950"/>
                <a:gd name="T3" fmla="*/ 2147483647 h 3662"/>
                <a:gd name="T4" fmla="*/ 2147483647 w 4950"/>
                <a:gd name="T5" fmla="*/ 2147483647 h 3662"/>
                <a:gd name="T6" fmla="*/ 2147483647 w 4950"/>
                <a:gd name="T7" fmla="*/ 2147483647 h 3662"/>
                <a:gd name="T8" fmla="*/ 2147483647 w 4950"/>
                <a:gd name="T9" fmla="*/ 2147483647 h 3662"/>
                <a:gd name="T10" fmla="*/ 2147483647 w 4950"/>
                <a:gd name="T11" fmla="*/ 2147483647 h 3662"/>
                <a:gd name="T12" fmla="*/ 2147483647 w 4950"/>
                <a:gd name="T13" fmla="*/ 2147483647 h 3662"/>
                <a:gd name="T14" fmla="*/ 2147483647 w 4950"/>
                <a:gd name="T15" fmla="*/ 2147483647 h 3662"/>
                <a:gd name="T16" fmla="*/ 2147483647 w 4950"/>
                <a:gd name="T17" fmla="*/ 2147483647 h 3662"/>
                <a:gd name="T18" fmla="*/ 2147483647 w 4950"/>
                <a:gd name="T19" fmla="*/ 2147483647 h 3662"/>
                <a:gd name="T20" fmla="*/ 2147483647 w 4950"/>
                <a:gd name="T21" fmla="*/ 2147483647 h 3662"/>
                <a:gd name="T22" fmla="*/ 2147483647 w 4950"/>
                <a:gd name="T23" fmla="*/ 2147483647 h 3662"/>
                <a:gd name="T24" fmla="*/ 2147483647 w 4950"/>
                <a:gd name="T25" fmla="*/ 2147483647 h 3662"/>
                <a:gd name="T26" fmla="*/ 2147483647 w 4950"/>
                <a:gd name="T27" fmla="*/ 2147483647 h 3662"/>
                <a:gd name="T28" fmla="*/ 2147483647 w 4950"/>
                <a:gd name="T29" fmla="*/ 2147483647 h 3662"/>
                <a:gd name="T30" fmla="*/ 2147483647 w 4950"/>
                <a:gd name="T31" fmla="*/ 2147483647 h 3662"/>
                <a:gd name="T32" fmla="*/ 2147483647 w 4950"/>
                <a:gd name="T33" fmla="*/ 2147483647 h 3662"/>
                <a:gd name="T34" fmla="*/ 2147483647 w 4950"/>
                <a:gd name="T35" fmla="*/ 2147483647 h 3662"/>
                <a:gd name="T36" fmla="*/ 2147483647 w 4950"/>
                <a:gd name="T37" fmla="*/ 2147483647 h 3662"/>
                <a:gd name="T38" fmla="*/ 2147483647 w 4950"/>
                <a:gd name="T39" fmla="*/ 2147483647 h 3662"/>
                <a:gd name="T40" fmla="*/ 2147483647 w 4950"/>
                <a:gd name="T41" fmla="*/ 2147483647 h 3662"/>
                <a:gd name="T42" fmla="*/ 2147483647 w 4950"/>
                <a:gd name="T43" fmla="*/ 2147483647 h 3662"/>
                <a:gd name="T44" fmla="*/ 2147483647 w 4950"/>
                <a:gd name="T45" fmla="*/ 2147483647 h 3662"/>
                <a:gd name="T46" fmla="*/ 2147483647 w 4950"/>
                <a:gd name="T47" fmla="*/ 2147483647 h 3662"/>
                <a:gd name="T48" fmla="*/ 2147483647 w 4950"/>
                <a:gd name="T49" fmla="*/ 2147483647 h 3662"/>
                <a:gd name="T50" fmla="*/ 2147483647 w 4950"/>
                <a:gd name="T51" fmla="*/ 2147483647 h 3662"/>
                <a:gd name="T52" fmla="*/ 2147483647 w 4950"/>
                <a:gd name="T53" fmla="*/ 2147483647 h 3662"/>
                <a:gd name="T54" fmla="*/ 2147483647 w 4950"/>
                <a:gd name="T55" fmla="*/ 2147483647 h 3662"/>
                <a:gd name="T56" fmla="*/ 2147483647 w 4950"/>
                <a:gd name="T57" fmla="*/ 2147483647 h 3662"/>
                <a:gd name="T58" fmla="*/ 2147483647 w 4950"/>
                <a:gd name="T59" fmla="*/ 2147483647 h 3662"/>
                <a:gd name="T60" fmla="*/ 2147483647 w 4950"/>
                <a:gd name="T61" fmla="*/ 2147483647 h 3662"/>
                <a:gd name="T62" fmla="*/ 2147483647 w 4950"/>
                <a:gd name="T63" fmla="*/ 2147483647 h 36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950"/>
                <a:gd name="T97" fmla="*/ 0 h 3662"/>
                <a:gd name="T98" fmla="*/ 4950 w 4950"/>
                <a:gd name="T99" fmla="*/ 3662 h 36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950" h="3662">
                  <a:moveTo>
                    <a:pt x="134" y="2392"/>
                  </a:moveTo>
                  <a:cubicBezTo>
                    <a:pt x="512" y="2392"/>
                    <a:pt x="512" y="2392"/>
                    <a:pt x="512" y="2392"/>
                  </a:cubicBezTo>
                  <a:cubicBezTo>
                    <a:pt x="677" y="2556"/>
                    <a:pt x="901" y="2556"/>
                    <a:pt x="1065" y="2392"/>
                  </a:cubicBezTo>
                  <a:cubicBezTo>
                    <a:pt x="1470" y="2392"/>
                    <a:pt x="1470" y="2392"/>
                    <a:pt x="1470" y="2392"/>
                  </a:cubicBezTo>
                  <a:cubicBezTo>
                    <a:pt x="1436" y="2126"/>
                    <a:pt x="1402" y="1861"/>
                    <a:pt x="1368" y="1595"/>
                  </a:cubicBezTo>
                  <a:cubicBezTo>
                    <a:pt x="1161" y="1029"/>
                    <a:pt x="375" y="1059"/>
                    <a:pt x="206" y="1613"/>
                  </a:cubicBezTo>
                  <a:cubicBezTo>
                    <a:pt x="134" y="2392"/>
                    <a:pt x="134" y="2392"/>
                    <a:pt x="134" y="2392"/>
                  </a:cubicBezTo>
                  <a:close/>
                  <a:moveTo>
                    <a:pt x="3428" y="2652"/>
                  </a:moveTo>
                  <a:cubicBezTo>
                    <a:pt x="3827" y="2460"/>
                    <a:pt x="3827" y="2460"/>
                    <a:pt x="3827" y="2460"/>
                  </a:cubicBezTo>
                  <a:cubicBezTo>
                    <a:pt x="4067" y="2769"/>
                    <a:pt x="4067" y="2769"/>
                    <a:pt x="4067" y="2769"/>
                  </a:cubicBezTo>
                  <a:cubicBezTo>
                    <a:pt x="4312" y="2773"/>
                    <a:pt x="4312" y="2773"/>
                    <a:pt x="4312" y="2773"/>
                  </a:cubicBezTo>
                  <a:cubicBezTo>
                    <a:pt x="4541" y="2464"/>
                    <a:pt x="4541" y="2464"/>
                    <a:pt x="4541" y="2464"/>
                  </a:cubicBezTo>
                  <a:cubicBezTo>
                    <a:pt x="4950" y="2676"/>
                    <a:pt x="4950" y="2676"/>
                    <a:pt x="4950" y="2676"/>
                  </a:cubicBezTo>
                  <a:cubicBezTo>
                    <a:pt x="4950" y="3154"/>
                    <a:pt x="4950" y="3154"/>
                    <a:pt x="4950" y="3154"/>
                  </a:cubicBezTo>
                  <a:cubicBezTo>
                    <a:pt x="3843" y="3154"/>
                    <a:pt x="3843" y="3154"/>
                    <a:pt x="3843" y="3154"/>
                  </a:cubicBezTo>
                  <a:cubicBezTo>
                    <a:pt x="3843" y="3662"/>
                    <a:pt x="3843" y="3662"/>
                    <a:pt x="3843" y="3662"/>
                  </a:cubicBezTo>
                  <a:cubicBezTo>
                    <a:pt x="1228" y="3662"/>
                    <a:pt x="1228" y="3662"/>
                    <a:pt x="1228" y="3662"/>
                  </a:cubicBezTo>
                  <a:cubicBezTo>
                    <a:pt x="1228" y="3125"/>
                    <a:pt x="1228" y="3125"/>
                    <a:pt x="1228" y="3125"/>
                  </a:cubicBezTo>
                  <a:cubicBezTo>
                    <a:pt x="0" y="3125"/>
                    <a:pt x="0" y="3125"/>
                    <a:pt x="0" y="3125"/>
                  </a:cubicBezTo>
                  <a:cubicBezTo>
                    <a:pt x="2" y="2943"/>
                    <a:pt x="57" y="2776"/>
                    <a:pt x="175" y="2627"/>
                  </a:cubicBezTo>
                  <a:cubicBezTo>
                    <a:pt x="263" y="2627"/>
                    <a:pt x="350" y="2627"/>
                    <a:pt x="437" y="2627"/>
                  </a:cubicBezTo>
                  <a:cubicBezTo>
                    <a:pt x="677" y="2890"/>
                    <a:pt x="916" y="2884"/>
                    <a:pt x="1155" y="2627"/>
                  </a:cubicBezTo>
                  <a:cubicBezTo>
                    <a:pt x="1240" y="2627"/>
                    <a:pt x="1325" y="2627"/>
                    <a:pt x="1409" y="2627"/>
                  </a:cubicBezTo>
                  <a:cubicBezTo>
                    <a:pt x="1441" y="2663"/>
                    <a:pt x="1469" y="2701"/>
                    <a:pt x="1492" y="2740"/>
                  </a:cubicBezTo>
                  <a:cubicBezTo>
                    <a:pt x="1975" y="2508"/>
                    <a:pt x="1975" y="2508"/>
                    <a:pt x="1975" y="2508"/>
                  </a:cubicBezTo>
                  <a:cubicBezTo>
                    <a:pt x="2375" y="3022"/>
                    <a:pt x="2375" y="3022"/>
                    <a:pt x="2375" y="3022"/>
                  </a:cubicBezTo>
                  <a:cubicBezTo>
                    <a:pt x="2477" y="2709"/>
                    <a:pt x="2477" y="2709"/>
                    <a:pt x="2477" y="2709"/>
                  </a:cubicBezTo>
                  <a:cubicBezTo>
                    <a:pt x="2400" y="2613"/>
                    <a:pt x="2400" y="2613"/>
                    <a:pt x="2400" y="2613"/>
                  </a:cubicBezTo>
                  <a:cubicBezTo>
                    <a:pt x="2485" y="2502"/>
                    <a:pt x="2485" y="2502"/>
                    <a:pt x="2485" y="2502"/>
                  </a:cubicBezTo>
                  <a:cubicBezTo>
                    <a:pt x="2679" y="2502"/>
                    <a:pt x="2679" y="2502"/>
                    <a:pt x="2679" y="2502"/>
                  </a:cubicBezTo>
                  <a:cubicBezTo>
                    <a:pt x="2763" y="2613"/>
                    <a:pt x="2763" y="2613"/>
                    <a:pt x="2763" y="2613"/>
                  </a:cubicBezTo>
                  <a:cubicBezTo>
                    <a:pt x="2686" y="2709"/>
                    <a:pt x="2686" y="2709"/>
                    <a:pt x="2686" y="2709"/>
                  </a:cubicBezTo>
                  <a:cubicBezTo>
                    <a:pt x="2782" y="3000"/>
                    <a:pt x="2782" y="3000"/>
                    <a:pt x="2782" y="3000"/>
                  </a:cubicBezTo>
                  <a:cubicBezTo>
                    <a:pt x="3163" y="2514"/>
                    <a:pt x="3163" y="2514"/>
                    <a:pt x="3163" y="2514"/>
                  </a:cubicBezTo>
                  <a:cubicBezTo>
                    <a:pt x="3428" y="2652"/>
                    <a:pt x="3428" y="2652"/>
                    <a:pt x="3428" y="2652"/>
                  </a:cubicBezTo>
                  <a:close/>
                  <a:moveTo>
                    <a:pt x="4691" y="1622"/>
                  </a:moveTo>
                  <a:cubicBezTo>
                    <a:pt x="4686" y="1278"/>
                    <a:pt x="4503" y="1107"/>
                    <a:pt x="4175" y="1103"/>
                  </a:cubicBezTo>
                  <a:cubicBezTo>
                    <a:pt x="3896" y="1099"/>
                    <a:pt x="3687" y="1274"/>
                    <a:pt x="3693" y="1622"/>
                  </a:cubicBezTo>
                  <a:cubicBezTo>
                    <a:pt x="3674" y="1622"/>
                    <a:pt x="3674" y="1622"/>
                    <a:pt x="3674" y="1622"/>
                  </a:cubicBezTo>
                  <a:cubicBezTo>
                    <a:pt x="3672" y="1669"/>
                    <a:pt x="3671" y="1736"/>
                    <a:pt x="3677" y="1758"/>
                  </a:cubicBezTo>
                  <a:cubicBezTo>
                    <a:pt x="3681" y="1773"/>
                    <a:pt x="3701" y="1792"/>
                    <a:pt x="3722" y="1808"/>
                  </a:cubicBezTo>
                  <a:cubicBezTo>
                    <a:pt x="3764" y="2154"/>
                    <a:pt x="3764" y="2154"/>
                    <a:pt x="3764" y="2154"/>
                  </a:cubicBezTo>
                  <a:cubicBezTo>
                    <a:pt x="3764" y="2180"/>
                    <a:pt x="3764" y="2180"/>
                    <a:pt x="3764" y="2180"/>
                  </a:cubicBezTo>
                  <a:cubicBezTo>
                    <a:pt x="3784" y="2197"/>
                    <a:pt x="3784" y="2197"/>
                    <a:pt x="3784" y="2197"/>
                  </a:cubicBezTo>
                  <a:cubicBezTo>
                    <a:pt x="4074" y="2430"/>
                    <a:pt x="4297" y="2414"/>
                    <a:pt x="4593" y="2198"/>
                  </a:cubicBezTo>
                  <a:cubicBezTo>
                    <a:pt x="4615" y="2182"/>
                    <a:pt x="4615" y="2182"/>
                    <a:pt x="4615" y="2182"/>
                  </a:cubicBezTo>
                  <a:cubicBezTo>
                    <a:pt x="4615" y="2154"/>
                    <a:pt x="4615" y="2154"/>
                    <a:pt x="4615" y="2154"/>
                  </a:cubicBezTo>
                  <a:cubicBezTo>
                    <a:pt x="4643" y="1808"/>
                    <a:pt x="4643" y="1808"/>
                    <a:pt x="4643" y="1808"/>
                  </a:cubicBezTo>
                  <a:cubicBezTo>
                    <a:pt x="4664" y="1792"/>
                    <a:pt x="4685" y="1773"/>
                    <a:pt x="4689" y="1758"/>
                  </a:cubicBezTo>
                  <a:cubicBezTo>
                    <a:pt x="4694" y="1738"/>
                    <a:pt x="4693" y="1680"/>
                    <a:pt x="4692" y="1634"/>
                  </a:cubicBezTo>
                  <a:cubicBezTo>
                    <a:pt x="4691" y="1622"/>
                    <a:pt x="4691" y="1622"/>
                    <a:pt x="4691" y="1622"/>
                  </a:cubicBezTo>
                  <a:close/>
                  <a:moveTo>
                    <a:pt x="3343" y="1285"/>
                  </a:moveTo>
                  <a:cubicBezTo>
                    <a:pt x="3468" y="744"/>
                    <a:pt x="3468" y="744"/>
                    <a:pt x="3468" y="744"/>
                  </a:cubicBezTo>
                  <a:cubicBezTo>
                    <a:pt x="3122" y="701"/>
                    <a:pt x="2501" y="0"/>
                    <a:pt x="1725" y="744"/>
                  </a:cubicBezTo>
                  <a:cubicBezTo>
                    <a:pt x="1825" y="1266"/>
                    <a:pt x="1825" y="1266"/>
                    <a:pt x="1825" y="1266"/>
                  </a:cubicBezTo>
                  <a:cubicBezTo>
                    <a:pt x="1838" y="1443"/>
                    <a:pt x="1864" y="1609"/>
                    <a:pt x="1906" y="1760"/>
                  </a:cubicBezTo>
                  <a:cubicBezTo>
                    <a:pt x="1965" y="1970"/>
                    <a:pt x="2055" y="2150"/>
                    <a:pt x="2190" y="2291"/>
                  </a:cubicBezTo>
                  <a:cubicBezTo>
                    <a:pt x="2212" y="2314"/>
                    <a:pt x="2212" y="2314"/>
                    <a:pt x="2212" y="2314"/>
                  </a:cubicBezTo>
                  <a:cubicBezTo>
                    <a:pt x="2244" y="2318"/>
                    <a:pt x="2244" y="2318"/>
                    <a:pt x="2244" y="2318"/>
                  </a:cubicBezTo>
                  <a:cubicBezTo>
                    <a:pt x="2354" y="2334"/>
                    <a:pt x="2462" y="2341"/>
                    <a:pt x="2569" y="2341"/>
                  </a:cubicBezTo>
                  <a:cubicBezTo>
                    <a:pt x="2677" y="2341"/>
                    <a:pt x="2784" y="2334"/>
                    <a:pt x="2895" y="2318"/>
                  </a:cubicBezTo>
                  <a:cubicBezTo>
                    <a:pt x="2926" y="2314"/>
                    <a:pt x="2926" y="2314"/>
                    <a:pt x="2926" y="2314"/>
                  </a:cubicBezTo>
                  <a:cubicBezTo>
                    <a:pt x="2948" y="2291"/>
                    <a:pt x="2948" y="2291"/>
                    <a:pt x="2948" y="2291"/>
                  </a:cubicBezTo>
                  <a:cubicBezTo>
                    <a:pt x="3078" y="2155"/>
                    <a:pt x="3176" y="1981"/>
                    <a:pt x="3243" y="1779"/>
                  </a:cubicBezTo>
                  <a:cubicBezTo>
                    <a:pt x="3292" y="1629"/>
                    <a:pt x="3326" y="1462"/>
                    <a:pt x="3343" y="128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 anchor="ctr" anchorCtr="1"/>
            <a:lstStyle/>
            <a:p>
              <a:pPr eaLnBrk="0" hangingPunct="0"/>
              <a:endParaRPr lang="zh-CN" altLang="en-US" sz="2400">
                <a:latin typeface="Calibri" panose="020F0502020204030204" pitchFamily="34" charset="0"/>
              </a:endParaRPr>
            </a:p>
          </p:txBody>
        </p:sp>
      </p:grpSp>
      <p:grpSp>
        <p:nvGrpSpPr>
          <p:cNvPr id="45067" name="组合 59"/>
          <p:cNvGrpSpPr/>
          <p:nvPr/>
        </p:nvGrpSpPr>
        <p:grpSpPr bwMode="auto">
          <a:xfrm>
            <a:off x="1900238" y="4027488"/>
            <a:ext cx="1412875" cy="1250950"/>
            <a:chOff x="1900469" y="4001013"/>
            <a:chExt cx="1412702" cy="1251988"/>
          </a:xfrm>
        </p:grpSpPr>
        <p:sp>
          <p:nvSpPr>
            <p:cNvPr id="40" name="圆角矩形 39"/>
            <p:cNvSpPr/>
            <p:nvPr/>
          </p:nvSpPr>
          <p:spPr>
            <a:xfrm>
              <a:off x="1981421" y="4001013"/>
              <a:ext cx="1250797" cy="125198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45105" name="文本框 61"/>
            <p:cNvSpPr txBox="1">
              <a:spLocks noChangeArrowheads="1"/>
            </p:cNvSpPr>
            <p:nvPr/>
          </p:nvSpPr>
          <p:spPr bwMode="auto">
            <a:xfrm>
              <a:off x="1900469" y="4802356"/>
              <a:ext cx="1412702" cy="3388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房屋库</a:t>
              </a:r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单位</a:t>
              </a:r>
            </a:p>
          </p:txBody>
        </p:sp>
        <p:sp>
          <p:nvSpPr>
            <p:cNvPr id="42" name="KSO_Shape"/>
            <p:cNvSpPr/>
            <p:nvPr/>
          </p:nvSpPr>
          <p:spPr bwMode="auto">
            <a:xfrm>
              <a:off x="2329042" y="4237746"/>
              <a:ext cx="555557" cy="540198"/>
            </a:xfrm>
            <a:custGeom>
              <a:avLst/>
              <a:gdLst>
                <a:gd name="T0" fmla="*/ 2147483646 w 5926"/>
                <a:gd name="T1" fmla="*/ 2147483646 h 5735"/>
                <a:gd name="T2" fmla="*/ 2147483646 w 5926"/>
                <a:gd name="T3" fmla="*/ 2147483646 h 5735"/>
                <a:gd name="T4" fmla="*/ 2147483646 w 5926"/>
                <a:gd name="T5" fmla="*/ 0 h 5735"/>
                <a:gd name="T6" fmla="*/ 2147483646 w 5926"/>
                <a:gd name="T7" fmla="*/ 2147483646 h 5735"/>
                <a:gd name="T8" fmla="*/ 2147483646 w 5926"/>
                <a:gd name="T9" fmla="*/ 2147483646 h 5735"/>
                <a:gd name="T10" fmla="*/ 2147483646 w 5926"/>
                <a:gd name="T11" fmla="*/ 2147483646 h 5735"/>
                <a:gd name="T12" fmla="*/ 0 w 5926"/>
                <a:gd name="T13" fmla="*/ 2147483646 h 5735"/>
                <a:gd name="T14" fmla="*/ 2147483646 w 5926"/>
                <a:gd name="T15" fmla="*/ 2147483646 h 5735"/>
                <a:gd name="T16" fmla="*/ 2147483646 w 5926"/>
                <a:gd name="T17" fmla="*/ 2147483646 h 5735"/>
                <a:gd name="T18" fmla="*/ 2147483646 w 5926"/>
                <a:gd name="T19" fmla="*/ 2147483646 h 5735"/>
                <a:gd name="T20" fmla="*/ 2147483646 w 5926"/>
                <a:gd name="T21" fmla="*/ 2147483646 h 5735"/>
                <a:gd name="T22" fmla="*/ 2147483646 w 5926"/>
                <a:gd name="T23" fmla="*/ 2147483646 h 5735"/>
                <a:gd name="T24" fmla="*/ 2147483646 w 5926"/>
                <a:gd name="T25" fmla="*/ 2147483646 h 5735"/>
                <a:gd name="T26" fmla="*/ 2147483646 w 5926"/>
                <a:gd name="T27" fmla="*/ 2147483646 h 5735"/>
                <a:gd name="T28" fmla="*/ 2147483646 w 5926"/>
                <a:gd name="T29" fmla="*/ 2147483646 h 5735"/>
                <a:gd name="T30" fmla="*/ 2147483646 w 5926"/>
                <a:gd name="T31" fmla="*/ 2147483646 h 5735"/>
                <a:gd name="T32" fmla="*/ 2147483646 w 5926"/>
                <a:gd name="T33" fmla="*/ 2147483646 h 5735"/>
                <a:gd name="T34" fmla="*/ 2147483646 w 5926"/>
                <a:gd name="T35" fmla="*/ 2147483646 h 5735"/>
                <a:gd name="T36" fmla="*/ 2147483646 w 5926"/>
                <a:gd name="T37" fmla="*/ 2147483646 h 5735"/>
                <a:gd name="T38" fmla="*/ 2147483646 w 5926"/>
                <a:gd name="T39" fmla="*/ 2147483646 h 5735"/>
                <a:gd name="T40" fmla="*/ 2147483646 w 5926"/>
                <a:gd name="T41" fmla="*/ 2147483646 h 5735"/>
                <a:gd name="T42" fmla="*/ 2147483646 w 5926"/>
                <a:gd name="T43" fmla="*/ 2147483646 h 5735"/>
                <a:gd name="T44" fmla="*/ 2147483646 w 5926"/>
                <a:gd name="T45" fmla="*/ 2147483646 h 5735"/>
                <a:gd name="T46" fmla="*/ 2147483646 w 5926"/>
                <a:gd name="T47" fmla="*/ 2147483646 h 5735"/>
                <a:gd name="T48" fmla="*/ 2147483646 w 5926"/>
                <a:gd name="T49" fmla="*/ 2147483646 h 5735"/>
                <a:gd name="T50" fmla="*/ 2147483646 w 5926"/>
                <a:gd name="T51" fmla="*/ 2147483646 h 5735"/>
                <a:gd name="T52" fmla="*/ 2147483646 w 5926"/>
                <a:gd name="T53" fmla="*/ 2147483646 h 5735"/>
                <a:gd name="T54" fmla="*/ 2147483646 w 5926"/>
                <a:gd name="T55" fmla="*/ 2147483646 h 5735"/>
                <a:gd name="T56" fmla="*/ 2147483646 w 5926"/>
                <a:gd name="T57" fmla="*/ 2147483646 h 5735"/>
                <a:gd name="T58" fmla="*/ 2147483646 w 5926"/>
                <a:gd name="T59" fmla="*/ 2147483646 h 5735"/>
                <a:gd name="T60" fmla="*/ 2147483646 w 5926"/>
                <a:gd name="T61" fmla="*/ 2147483646 h 5735"/>
                <a:gd name="T62" fmla="*/ 2147483646 w 5926"/>
                <a:gd name="T63" fmla="*/ 2147483646 h 5735"/>
                <a:gd name="T64" fmla="*/ 2147483646 w 5926"/>
                <a:gd name="T65" fmla="*/ 2147483646 h 5735"/>
                <a:gd name="T66" fmla="*/ 2147483646 w 5926"/>
                <a:gd name="T67" fmla="*/ 2147483646 h 5735"/>
                <a:gd name="T68" fmla="*/ 2147483646 w 5926"/>
                <a:gd name="T69" fmla="*/ 2147483646 h 5735"/>
                <a:gd name="T70" fmla="*/ 2147483646 w 5926"/>
                <a:gd name="T71" fmla="*/ 2147483646 h 5735"/>
                <a:gd name="T72" fmla="*/ 2147483646 w 5926"/>
                <a:gd name="T73" fmla="*/ 2147483646 h 5735"/>
                <a:gd name="T74" fmla="*/ 2147483646 w 5926"/>
                <a:gd name="T75" fmla="*/ 2147483646 h 5735"/>
                <a:gd name="T76" fmla="*/ 2147483646 w 5926"/>
                <a:gd name="T77" fmla="*/ 2147483646 h 5735"/>
                <a:gd name="T78" fmla="*/ 2147483646 w 5926"/>
                <a:gd name="T79" fmla="*/ 2147483646 h 5735"/>
                <a:gd name="T80" fmla="*/ 2147483646 w 5926"/>
                <a:gd name="T81" fmla="*/ 2147483646 h 5735"/>
                <a:gd name="T82" fmla="*/ 2147483646 w 5926"/>
                <a:gd name="T83" fmla="*/ 2147483646 h 5735"/>
                <a:gd name="T84" fmla="*/ 2147483646 w 5926"/>
                <a:gd name="T85" fmla="*/ 2147483646 h 5735"/>
                <a:gd name="T86" fmla="*/ 2147483646 w 5926"/>
                <a:gd name="T87" fmla="*/ 2147483646 h 5735"/>
                <a:gd name="T88" fmla="*/ 2147483646 w 5926"/>
                <a:gd name="T89" fmla="*/ 2147483646 h 5735"/>
                <a:gd name="T90" fmla="*/ 2147483646 w 5926"/>
                <a:gd name="T91" fmla="*/ 2147483646 h 5735"/>
                <a:gd name="T92" fmla="*/ 2147483646 w 5926"/>
                <a:gd name="T93" fmla="*/ 2147483646 h 5735"/>
                <a:gd name="T94" fmla="*/ 2147483646 w 5926"/>
                <a:gd name="T95" fmla="*/ 2147483646 h 5735"/>
                <a:gd name="T96" fmla="*/ 2147483646 w 5926"/>
                <a:gd name="T97" fmla="*/ 2147483646 h 5735"/>
                <a:gd name="T98" fmla="*/ 2147483646 w 5926"/>
                <a:gd name="T99" fmla="*/ 2147483646 h 5735"/>
                <a:gd name="T100" fmla="*/ 2147483646 w 5926"/>
                <a:gd name="T101" fmla="*/ 2147483646 h 573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926" h="5735">
                  <a:moveTo>
                    <a:pt x="0" y="5408"/>
                  </a:moveTo>
                  <a:lnTo>
                    <a:pt x="407" y="5408"/>
                  </a:lnTo>
                  <a:lnTo>
                    <a:pt x="407" y="1609"/>
                  </a:lnTo>
                  <a:lnTo>
                    <a:pt x="407" y="1495"/>
                  </a:lnTo>
                  <a:lnTo>
                    <a:pt x="520" y="1464"/>
                  </a:lnTo>
                  <a:lnTo>
                    <a:pt x="2110" y="1038"/>
                  </a:lnTo>
                  <a:lnTo>
                    <a:pt x="2300" y="987"/>
                  </a:lnTo>
                  <a:lnTo>
                    <a:pt x="3099" y="1516"/>
                  </a:lnTo>
                  <a:lnTo>
                    <a:pt x="3099" y="5408"/>
                  </a:lnTo>
                  <a:lnTo>
                    <a:pt x="3235" y="5408"/>
                  </a:lnTo>
                  <a:lnTo>
                    <a:pt x="3235" y="622"/>
                  </a:lnTo>
                  <a:lnTo>
                    <a:pt x="3235" y="506"/>
                  </a:lnTo>
                  <a:lnTo>
                    <a:pt x="3347" y="477"/>
                  </a:lnTo>
                  <a:lnTo>
                    <a:pt x="4938" y="50"/>
                  </a:lnTo>
                  <a:lnTo>
                    <a:pt x="5128" y="0"/>
                  </a:lnTo>
                  <a:lnTo>
                    <a:pt x="5926" y="524"/>
                  </a:lnTo>
                  <a:lnTo>
                    <a:pt x="5926" y="5713"/>
                  </a:lnTo>
                  <a:lnTo>
                    <a:pt x="5128" y="5713"/>
                  </a:lnTo>
                  <a:lnTo>
                    <a:pt x="4825" y="5713"/>
                  </a:lnTo>
                  <a:lnTo>
                    <a:pt x="4825" y="392"/>
                  </a:lnTo>
                  <a:lnTo>
                    <a:pt x="3536" y="738"/>
                  </a:lnTo>
                  <a:lnTo>
                    <a:pt x="3536" y="5434"/>
                  </a:lnTo>
                  <a:lnTo>
                    <a:pt x="3790" y="5434"/>
                  </a:lnTo>
                  <a:lnTo>
                    <a:pt x="3790" y="5735"/>
                  </a:lnTo>
                  <a:lnTo>
                    <a:pt x="2149" y="5735"/>
                  </a:lnTo>
                  <a:lnTo>
                    <a:pt x="1998" y="5735"/>
                  </a:lnTo>
                  <a:lnTo>
                    <a:pt x="1998" y="5583"/>
                  </a:lnTo>
                  <a:lnTo>
                    <a:pt x="1998" y="1379"/>
                  </a:lnTo>
                  <a:lnTo>
                    <a:pt x="709" y="1725"/>
                  </a:lnTo>
                  <a:lnTo>
                    <a:pt x="709" y="5559"/>
                  </a:lnTo>
                  <a:lnTo>
                    <a:pt x="709" y="5710"/>
                  </a:lnTo>
                  <a:lnTo>
                    <a:pt x="557" y="5710"/>
                  </a:lnTo>
                  <a:lnTo>
                    <a:pt x="0" y="5710"/>
                  </a:lnTo>
                  <a:lnTo>
                    <a:pt x="0" y="5408"/>
                  </a:lnTo>
                  <a:close/>
                  <a:moveTo>
                    <a:pt x="3760" y="3302"/>
                  </a:moveTo>
                  <a:lnTo>
                    <a:pt x="3760" y="3302"/>
                  </a:lnTo>
                  <a:lnTo>
                    <a:pt x="3760" y="3886"/>
                  </a:lnTo>
                  <a:lnTo>
                    <a:pt x="3920" y="3886"/>
                  </a:lnTo>
                  <a:lnTo>
                    <a:pt x="4084" y="3886"/>
                  </a:lnTo>
                  <a:lnTo>
                    <a:pt x="4084" y="3287"/>
                  </a:lnTo>
                  <a:lnTo>
                    <a:pt x="3920" y="3295"/>
                  </a:lnTo>
                  <a:lnTo>
                    <a:pt x="3760" y="3302"/>
                  </a:lnTo>
                  <a:close/>
                  <a:moveTo>
                    <a:pt x="4271" y="819"/>
                  </a:moveTo>
                  <a:lnTo>
                    <a:pt x="4271" y="819"/>
                  </a:lnTo>
                  <a:lnTo>
                    <a:pt x="4271" y="1426"/>
                  </a:lnTo>
                  <a:lnTo>
                    <a:pt x="4444" y="1394"/>
                  </a:lnTo>
                  <a:lnTo>
                    <a:pt x="4622" y="1361"/>
                  </a:lnTo>
                  <a:lnTo>
                    <a:pt x="4622" y="736"/>
                  </a:lnTo>
                  <a:lnTo>
                    <a:pt x="4444" y="778"/>
                  </a:lnTo>
                  <a:lnTo>
                    <a:pt x="4271" y="819"/>
                  </a:lnTo>
                  <a:close/>
                  <a:moveTo>
                    <a:pt x="3760" y="938"/>
                  </a:moveTo>
                  <a:lnTo>
                    <a:pt x="3760" y="938"/>
                  </a:lnTo>
                  <a:lnTo>
                    <a:pt x="3760" y="1522"/>
                  </a:lnTo>
                  <a:lnTo>
                    <a:pt x="3920" y="1492"/>
                  </a:lnTo>
                  <a:lnTo>
                    <a:pt x="4084" y="1461"/>
                  </a:lnTo>
                  <a:lnTo>
                    <a:pt x="4084" y="863"/>
                  </a:lnTo>
                  <a:lnTo>
                    <a:pt x="3920" y="901"/>
                  </a:lnTo>
                  <a:lnTo>
                    <a:pt x="3760" y="938"/>
                  </a:lnTo>
                  <a:close/>
                  <a:moveTo>
                    <a:pt x="4271" y="1640"/>
                  </a:moveTo>
                  <a:lnTo>
                    <a:pt x="4271" y="1640"/>
                  </a:lnTo>
                  <a:lnTo>
                    <a:pt x="4271" y="2245"/>
                  </a:lnTo>
                  <a:lnTo>
                    <a:pt x="4444" y="2224"/>
                  </a:lnTo>
                  <a:lnTo>
                    <a:pt x="4622" y="2202"/>
                  </a:lnTo>
                  <a:lnTo>
                    <a:pt x="4622" y="1580"/>
                  </a:lnTo>
                  <a:lnTo>
                    <a:pt x="4444" y="1609"/>
                  </a:lnTo>
                  <a:lnTo>
                    <a:pt x="4271" y="1640"/>
                  </a:lnTo>
                  <a:close/>
                  <a:moveTo>
                    <a:pt x="3760" y="1727"/>
                  </a:moveTo>
                  <a:lnTo>
                    <a:pt x="3760" y="1727"/>
                  </a:lnTo>
                  <a:lnTo>
                    <a:pt x="3760" y="2310"/>
                  </a:lnTo>
                  <a:lnTo>
                    <a:pt x="3920" y="2290"/>
                  </a:lnTo>
                  <a:lnTo>
                    <a:pt x="4084" y="2269"/>
                  </a:lnTo>
                  <a:lnTo>
                    <a:pt x="4084" y="1670"/>
                  </a:lnTo>
                  <a:lnTo>
                    <a:pt x="3920" y="1699"/>
                  </a:lnTo>
                  <a:lnTo>
                    <a:pt x="3760" y="1727"/>
                  </a:lnTo>
                  <a:close/>
                  <a:moveTo>
                    <a:pt x="4271" y="2459"/>
                  </a:moveTo>
                  <a:lnTo>
                    <a:pt x="4271" y="2459"/>
                  </a:lnTo>
                  <a:lnTo>
                    <a:pt x="4271" y="3066"/>
                  </a:lnTo>
                  <a:lnTo>
                    <a:pt x="4444" y="3055"/>
                  </a:lnTo>
                  <a:lnTo>
                    <a:pt x="4622" y="3044"/>
                  </a:lnTo>
                  <a:lnTo>
                    <a:pt x="4622" y="2421"/>
                  </a:lnTo>
                  <a:lnTo>
                    <a:pt x="4444" y="2440"/>
                  </a:lnTo>
                  <a:lnTo>
                    <a:pt x="4271" y="2459"/>
                  </a:lnTo>
                  <a:close/>
                  <a:moveTo>
                    <a:pt x="3760" y="2515"/>
                  </a:moveTo>
                  <a:lnTo>
                    <a:pt x="3760" y="2515"/>
                  </a:lnTo>
                  <a:lnTo>
                    <a:pt x="3760" y="3098"/>
                  </a:lnTo>
                  <a:lnTo>
                    <a:pt x="3920" y="3087"/>
                  </a:lnTo>
                  <a:lnTo>
                    <a:pt x="4084" y="3078"/>
                  </a:lnTo>
                  <a:lnTo>
                    <a:pt x="4084" y="2479"/>
                  </a:lnTo>
                  <a:lnTo>
                    <a:pt x="3920" y="2497"/>
                  </a:lnTo>
                  <a:lnTo>
                    <a:pt x="3760" y="2515"/>
                  </a:lnTo>
                  <a:close/>
                  <a:moveTo>
                    <a:pt x="4271" y="3279"/>
                  </a:moveTo>
                  <a:lnTo>
                    <a:pt x="4271" y="3279"/>
                  </a:lnTo>
                  <a:lnTo>
                    <a:pt x="4271" y="3886"/>
                  </a:lnTo>
                  <a:lnTo>
                    <a:pt x="4444" y="3886"/>
                  </a:lnTo>
                  <a:lnTo>
                    <a:pt x="4622" y="3886"/>
                  </a:lnTo>
                  <a:lnTo>
                    <a:pt x="4622" y="3262"/>
                  </a:lnTo>
                  <a:lnTo>
                    <a:pt x="4444" y="3270"/>
                  </a:lnTo>
                  <a:lnTo>
                    <a:pt x="4271" y="3279"/>
                  </a:lnTo>
                  <a:close/>
                  <a:moveTo>
                    <a:pt x="918" y="4350"/>
                  </a:moveTo>
                  <a:lnTo>
                    <a:pt x="918" y="4350"/>
                  </a:lnTo>
                  <a:lnTo>
                    <a:pt x="918" y="4933"/>
                  </a:lnTo>
                  <a:lnTo>
                    <a:pt x="1077" y="4933"/>
                  </a:lnTo>
                  <a:lnTo>
                    <a:pt x="1241" y="4933"/>
                  </a:lnTo>
                  <a:lnTo>
                    <a:pt x="1241" y="4334"/>
                  </a:lnTo>
                  <a:lnTo>
                    <a:pt x="1077" y="4343"/>
                  </a:lnTo>
                  <a:lnTo>
                    <a:pt x="918" y="4350"/>
                  </a:lnTo>
                  <a:close/>
                  <a:moveTo>
                    <a:pt x="1429" y="1866"/>
                  </a:moveTo>
                  <a:lnTo>
                    <a:pt x="1429" y="1866"/>
                  </a:lnTo>
                  <a:lnTo>
                    <a:pt x="1429" y="2473"/>
                  </a:lnTo>
                  <a:lnTo>
                    <a:pt x="1601" y="2441"/>
                  </a:lnTo>
                  <a:lnTo>
                    <a:pt x="1780" y="2407"/>
                  </a:lnTo>
                  <a:lnTo>
                    <a:pt x="1780" y="1784"/>
                  </a:lnTo>
                  <a:lnTo>
                    <a:pt x="1601" y="1825"/>
                  </a:lnTo>
                  <a:lnTo>
                    <a:pt x="1429" y="1866"/>
                  </a:lnTo>
                  <a:close/>
                  <a:moveTo>
                    <a:pt x="918" y="1986"/>
                  </a:moveTo>
                  <a:lnTo>
                    <a:pt x="918" y="1986"/>
                  </a:lnTo>
                  <a:lnTo>
                    <a:pt x="918" y="2569"/>
                  </a:lnTo>
                  <a:lnTo>
                    <a:pt x="1077" y="2539"/>
                  </a:lnTo>
                  <a:lnTo>
                    <a:pt x="1241" y="2509"/>
                  </a:lnTo>
                  <a:lnTo>
                    <a:pt x="1241" y="1909"/>
                  </a:lnTo>
                  <a:lnTo>
                    <a:pt x="1077" y="1948"/>
                  </a:lnTo>
                  <a:lnTo>
                    <a:pt x="918" y="1986"/>
                  </a:lnTo>
                  <a:close/>
                  <a:moveTo>
                    <a:pt x="1429" y="2686"/>
                  </a:moveTo>
                  <a:lnTo>
                    <a:pt x="1429" y="2686"/>
                  </a:lnTo>
                  <a:lnTo>
                    <a:pt x="1429" y="3293"/>
                  </a:lnTo>
                  <a:lnTo>
                    <a:pt x="1601" y="3272"/>
                  </a:lnTo>
                  <a:lnTo>
                    <a:pt x="1780" y="3249"/>
                  </a:lnTo>
                  <a:lnTo>
                    <a:pt x="1780" y="2626"/>
                  </a:lnTo>
                  <a:lnTo>
                    <a:pt x="1601" y="2656"/>
                  </a:lnTo>
                  <a:lnTo>
                    <a:pt x="1429" y="2686"/>
                  </a:lnTo>
                  <a:close/>
                  <a:moveTo>
                    <a:pt x="918" y="2773"/>
                  </a:moveTo>
                  <a:lnTo>
                    <a:pt x="918" y="2773"/>
                  </a:lnTo>
                  <a:lnTo>
                    <a:pt x="918" y="3357"/>
                  </a:lnTo>
                  <a:lnTo>
                    <a:pt x="1077" y="3337"/>
                  </a:lnTo>
                  <a:lnTo>
                    <a:pt x="1241" y="3316"/>
                  </a:lnTo>
                  <a:lnTo>
                    <a:pt x="1241" y="2718"/>
                  </a:lnTo>
                  <a:lnTo>
                    <a:pt x="1077" y="2746"/>
                  </a:lnTo>
                  <a:lnTo>
                    <a:pt x="918" y="2773"/>
                  </a:lnTo>
                  <a:close/>
                  <a:moveTo>
                    <a:pt x="1429" y="3507"/>
                  </a:moveTo>
                  <a:lnTo>
                    <a:pt x="1429" y="3507"/>
                  </a:lnTo>
                  <a:lnTo>
                    <a:pt x="1429" y="4113"/>
                  </a:lnTo>
                  <a:lnTo>
                    <a:pt x="1601" y="4103"/>
                  </a:lnTo>
                  <a:lnTo>
                    <a:pt x="1780" y="4091"/>
                  </a:lnTo>
                  <a:lnTo>
                    <a:pt x="1780" y="3468"/>
                  </a:lnTo>
                  <a:lnTo>
                    <a:pt x="1601" y="3488"/>
                  </a:lnTo>
                  <a:lnTo>
                    <a:pt x="1429" y="3507"/>
                  </a:lnTo>
                  <a:close/>
                  <a:moveTo>
                    <a:pt x="918" y="3562"/>
                  </a:moveTo>
                  <a:lnTo>
                    <a:pt x="918" y="3562"/>
                  </a:lnTo>
                  <a:lnTo>
                    <a:pt x="918" y="4145"/>
                  </a:lnTo>
                  <a:lnTo>
                    <a:pt x="1077" y="4135"/>
                  </a:lnTo>
                  <a:lnTo>
                    <a:pt x="1241" y="4125"/>
                  </a:lnTo>
                  <a:lnTo>
                    <a:pt x="1241" y="3527"/>
                  </a:lnTo>
                  <a:lnTo>
                    <a:pt x="1077" y="3544"/>
                  </a:lnTo>
                  <a:lnTo>
                    <a:pt x="918" y="3562"/>
                  </a:lnTo>
                  <a:close/>
                  <a:moveTo>
                    <a:pt x="1429" y="4326"/>
                  </a:moveTo>
                  <a:lnTo>
                    <a:pt x="1429" y="4326"/>
                  </a:lnTo>
                  <a:lnTo>
                    <a:pt x="1429" y="4933"/>
                  </a:lnTo>
                  <a:lnTo>
                    <a:pt x="1601" y="4933"/>
                  </a:lnTo>
                  <a:lnTo>
                    <a:pt x="1780" y="4933"/>
                  </a:lnTo>
                  <a:lnTo>
                    <a:pt x="1780" y="4309"/>
                  </a:lnTo>
                  <a:lnTo>
                    <a:pt x="1601" y="4318"/>
                  </a:lnTo>
                  <a:lnTo>
                    <a:pt x="1429" y="43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45068" name="组合 63"/>
          <p:cNvGrpSpPr/>
          <p:nvPr/>
        </p:nvGrpSpPr>
        <p:grpSpPr bwMode="auto">
          <a:xfrm>
            <a:off x="3346450" y="4027488"/>
            <a:ext cx="1303338" cy="1250950"/>
            <a:chOff x="3347113" y="4001013"/>
            <a:chExt cx="1303945" cy="1252054"/>
          </a:xfrm>
        </p:grpSpPr>
        <p:sp>
          <p:nvSpPr>
            <p:cNvPr id="44" name="圆角矩形 43"/>
            <p:cNvSpPr/>
            <p:nvPr/>
          </p:nvSpPr>
          <p:spPr>
            <a:xfrm>
              <a:off x="3372525" y="4001013"/>
              <a:ext cx="1253121" cy="125205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45102" name="文本框 65"/>
            <p:cNvSpPr txBox="1">
              <a:spLocks noChangeArrowheads="1"/>
            </p:cNvSpPr>
            <p:nvPr/>
          </p:nvSpPr>
          <p:spPr bwMode="auto">
            <a:xfrm>
              <a:off x="3347113" y="4802357"/>
              <a:ext cx="1303945" cy="3388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房屋库</a:t>
              </a:r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空置</a:t>
              </a:r>
            </a:p>
          </p:txBody>
        </p:sp>
        <p:sp>
          <p:nvSpPr>
            <p:cNvPr id="46" name="KSO_Shape"/>
            <p:cNvSpPr/>
            <p:nvPr/>
          </p:nvSpPr>
          <p:spPr bwMode="auto">
            <a:xfrm>
              <a:off x="3710820" y="4210748"/>
              <a:ext cx="576530" cy="560882"/>
            </a:xfrm>
            <a:custGeom>
              <a:avLst/>
              <a:gdLst>
                <a:gd name="T0" fmla="*/ 2147483646 w 5614"/>
                <a:gd name="T1" fmla="*/ 2147483646 h 5480"/>
                <a:gd name="T2" fmla="*/ 2147483646 w 5614"/>
                <a:gd name="T3" fmla="*/ 2147483646 h 5480"/>
                <a:gd name="T4" fmla="*/ 2147483646 w 5614"/>
                <a:gd name="T5" fmla="*/ 2147483646 h 5480"/>
                <a:gd name="T6" fmla="*/ 2147483646 w 5614"/>
                <a:gd name="T7" fmla="*/ 2147483646 h 5480"/>
                <a:gd name="T8" fmla="*/ 2147483646 w 5614"/>
                <a:gd name="T9" fmla="*/ 2147483646 h 5480"/>
                <a:gd name="T10" fmla="*/ 2147483646 w 5614"/>
                <a:gd name="T11" fmla="*/ 2147483646 h 5480"/>
                <a:gd name="T12" fmla="*/ 2147483646 w 5614"/>
                <a:gd name="T13" fmla="*/ 2147483646 h 5480"/>
                <a:gd name="T14" fmla="*/ 2147483646 w 5614"/>
                <a:gd name="T15" fmla="*/ 2147483646 h 5480"/>
                <a:gd name="T16" fmla="*/ 2147483646 w 5614"/>
                <a:gd name="T17" fmla="*/ 2147483646 h 5480"/>
                <a:gd name="T18" fmla="*/ 2147483646 w 5614"/>
                <a:gd name="T19" fmla="*/ 2147483646 h 5480"/>
                <a:gd name="T20" fmla="*/ 2147483646 w 5614"/>
                <a:gd name="T21" fmla="*/ 2147483646 h 5480"/>
                <a:gd name="T22" fmla="*/ 2147483646 w 5614"/>
                <a:gd name="T23" fmla="*/ 2147483646 h 5480"/>
                <a:gd name="T24" fmla="*/ 2147483646 w 5614"/>
                <a:gd name="T25" fmla="*/ 2147483646 h 5480"/>
                <a:gd name="T26" fmla="*/ 2147483646 w 5614"/>
                <a:gd name="T27" fmla="*/ 2147483646 h 5480"/>
                <a:gd name="T28" fmla="*/ 2147483646 w 5614"/>
                <a:gd name="T29" fmla="*/ 2147483646 h 5480"/>
                <a:gd name="T30" fmla="*/ 2147483646 w 5614"/>
                <a:gd name="T31" fmla="*/ 2147483646 h 5480"/>
                <a:gd name="T32" fmla="*/ 2147483646 w 5614"/>
                <a:gd name="T33" fmla="*/ 2147483646 h 5480"/>
                <a:gd name="T34" fmla="*/ 2147483646 w 5614"/>
                <a:gd name="T35" fmla="*/ 2147483646 h 5480"/>
                <a:gd name="T36" fmla="*/ 2147483646 w 5614"/>
                <a:gd name="T37" fmla="*/ 2147483646 h 5480"/>
                <a:gd name="T38" fmla="*/ 2147483646 w 5614"/>
                <a:gd name="T39" fmla="*/ 2147483646 h 5480"/>
                <a:gd name="T40" fmla="*/ 2147483646 w 5614"/>
                <a:gd name="T41" fmla="*/ 2147483646 h 5480"/>
                <a:gd name="T42" fmla="*/ 2147483646 w 5614"/>
                <a:gd name="T43" fmla="*/ 2147483646 h 5480"/>
                <a:gd name="T44" fmla="*/ 2147483646 w 5614"/>
                <a:gd name="T45" fmla="*/ 2147483646 h 5480"/>
                <a:gd name="T46" fmla="*/ 2147483646 w 5614"/>
                <a:gd name="T47" fmla="*/ 2147483646 h 5480"/>
                <a:gd name="T48" fmla="*/ 2147483646 w 5614"/>
                <a:gd name="T49" fmla="*/ 2147483646 h 5480"/>
                <a:gd name="T50" fmla="*/ 2147483646 w 5614"/>
                <a:gd name="T51" fmla="*/ 2147483646 h 5480"/>
                <a:gd name="T52" fmla="*/ 2147483646 w 5614"/>
                <a:gd name="T53" fmla="*/ 2147483646 h 5480"/>
                <a:gd name="T54" fmla="*/ 2147483646 w 5614"/>
                <a:gd name="T55" fmla="*/ 2147483646 h 5480"/>
                <a:gd name="T56" fmla="*/ 2147483646 w 5614"/>
                <a:gd name="T57" fmla="*/ 2147483646 h 5480"/>
                <a:gd name="T58" fmla="*/ 2147483646 w 5614"/>
                <a:gd name="T59" fmla="*/ 2147483646 h 5480"/>
                <a:gd name="T60" fmla="*/ 2147483646 w 5614"/>
                <a:gd name="T61" fmla="*/ 2147483646 h 5480"/>
                <a:gd name="T62" fmla="*/ 2147483646 w 5614"/>
                <a:gd name="T63" fmla="*/ 2147483646 h 5480"/>
                <a:gd name="T64" fmla="*/ 2147483646 w 5614"/>
                <a:gd name="T65" fmla="*/ 2147483646 h 5480"/>
                <a:gd name="T66" fmla="*/ 2147483646 w 5614"/>
                <a:gd name="T67" fmla="*/ 2147483646 h 5480"/>
                <a:gd name="T68" fmla="*/ 2147483646 w 5614"/>
                <a:gd name="T69" fmla="*/ 2147483646 h 5480"/>
                <a:gd name="T70" fmla="*/ 2147483646 w 5614"/>
                <a:gd name="T71" fmla="*/ 2147483646 h 5480"/>
                <a:gd name="T72" fmla="*/ 2147483646 w 5614"/>
                <a:gd name="T73" fmla="*/ 2147483646 h 5480"/>
                <a:gd name="T74" fmla="*/ 2147483646 w 5614"/>
                <a:gd name="T75" fmla="*/ 2147483646 h 5480"/>
                <a:gd name="T76" fmla="*/ 2147483646 w 5614"/>
                <a:gd name="T77" fmla="*/ 2147483646 h 5480"/>
                <a:gd name="T78" fmla="*/ 0 w 5614"/>
                <a:gd name="T79" fmla="*/ 2147483646 h 5480"/>
                <a:gd name="T80" fmla="*/ 2147483646 w 5614"/>
                <a:gd name="T81" fmla="*/ 2147483646 h 5480"/>
                <a:gd name="T82" fmla="*/ 2147483646 w 5614"/>
                <a:gd name="T83" fmla="*/ 2147483646 h 5480"/>
                <a:gd name="T84" fmla="*/ 2147483646 w 5614"/>
                <a:gd name="T85" fmla="*/ 2147483646 h 5480"/>
                <a:gd name="T86" fmla="*/ 2147483646 w 5614"/>
                <a:gd name="T87" fmla="*/ 2147483646 h 5480"/>
                <a:gd name="T88" fmla="*/ 2147483646 w 5614"/>
                <a:gd name="T89" fmla="*/ 2147483646 h 5480"/>
                <a:gd name="T90" fmla="*/ 2147483646 w 5614"/>
                <a:gd name="T91" fmla="*/ 2147483646 h 5480"/>
                <a:gd name="T92" fmla="*/ 2147483646 w 5614"/>
                <a:gd name="T93" fmla="*/ 2147483646 h 5480"/>
                <a:gd name="T94" fmla="*/ 2147483646 w 5614"/>
                <a:gd name="T95" fmla="*/ 2147483646 h 5480"/>
                <a:gd name="T96" fmla="*/ 2147483646 w 5614"/>
                <a:gd name="T97" fmla="*/ 2147483646 h 5480"/>
                <a:gd name="T98" fmla="*/ 2147483646 w 5614"/>
                <a:gd name="T99" fmla="*/ 2147483646 h 5480"/>
                <a:gd name="T100" fmla="*/ 2147483646 w 5614"/>
                <a:gd name="T101" fmla="*/ 2147483646 h 5480"/>
                <a:gd name="T102" fmla="*/ 2147483646 w 5614"/>
                <a:gd name="T103" fmla="*/ 2147483646 h 5480"/>
                <a:gd name="T104" fmla="*/ 2147483646 w 5614"/>
                <a:gd name="T105" fmla="*/ 2147483646 h 54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14" h="5480">
                  <a:moveTo>
                    <a:pt x="0" y="5473"/>
                  </a:moveTo>
                  <a:lnTo>
                    <a:pt x="0" y="5473"/>
                  </a:lnTo>
                  <a:lnTo>
                    <a:pt x="72" y="5344"/>
                  </a:lnTo>
                  <a:lnTo>
                    <a:pt x="147" y="5217"/>
                  </a:lnTo>
                  <a:lnTo>
                    <a:pt x="186" y="5153"/>
                  </a:lnTo>
                  <a:lnTo>
                    <a:pt x="225" y="5089"/>
                  </a:lnTo>
                  <a:lnTo>
                    <a:pt x="265" y="5027"/>
                  </a:lnTo>
                  <a:lnTo>
                    <a:pt x="306" y="4964"/>
                  </a:lnTo>
                  <a:lnTo>
                    <a:pt x="347" y="4901"/>
                  </a:lnTo>
                  <a:lnTo>
                    <a:pt x="389" y="4840"/>
                  </a:lnTo>
                  <a:lnTo>
                    <a:pt x="432" y="4779"/>
                  </a:lnTo>
                  <a:lnTo>
                    <a:pt x="474" y="4718"/>
                  </a:lnTo>
                  <a:lnTo>
                    <a:pt x="519" y="4658"/>
                  </a:lnTo>
                  <a:lnTo>
                    <a:pt x="564" y="4599"/>
                  </a:lnTo>
                  <a:lnTo>
                    <a:pt x="609" y="4540"/>
                  </a:lnTo>
                  <a:lnTo>
                    <a:pt x="656" y="4483"/>
                  </a:lnTo>
                  <a:lnTo>
                    <a:pt x="702" y="4426"/>
                  </a:lnTo>
                  <a:lnTo>
                    <a:pt x="751" y="4370"/>
                  </a:lnTo>
                  <a:lnTo>
                    <a:pt x="799" y="4315"/>
                  </a:lnTo>
                  <a:lnTo>
                    <a:pt x="849" y="4260"/>
                  </a:lnTo>
                  <a:lnTo>
                    <a:pt x="898" y="4207"/>
                  </a:lnTo>
                  <a:lnTo>
                    <a:pt x="950" y="4155"/>
                  </a:lnTo>
                  <a:lnTo>
                    <a:pt x="1001" y="4103"/>
                  </a:lnTo>
                  <a:lnTo>
                    <a:pt x="1054" y="4054"/>
                  </a:lnTo>
                  <a:lnTo>
                    <a:pt x="1107" y="4004"/>
                  </a:lnTo>
                  <a:lnTo>
                    <a:pt x="1162" y="3957"/>
                  </a:lnTo>
                  <a:lnTo>
                    <a:pt x="1217" y="3910"/>
                  </a:lnTo>
                  <a:lnTo>
                    <a:pt x="1273" y="3865"/>
                  </a:lnTo>
                  <a:lnTo>
                    <a:pt x="1331" y="3821"/>
                  </a:lnTo>
                  <a:lnTo>
                    <a:pt x="1388" y="3777"/>
                  </a:lnTo>
                  <a:lnTo>
                    <a:pt x="1446" y="3736"/>
                  </a:lnTo>
                  <a:lnTo>
                    <a:pt x="1507" y="3697"/>
                  </a:lnTo>
                  <a:lnTo>
                    <a:pt x="1567" y="3658"/>
                  </a:lnTo>
                  <a:lnTo>
                    <a:pt x="1628" y="3621"/>
                  </a:lnTo>
                  <a:lnTo>
                    <a:pt x="1691" y="3586"/>
                  </a:lnTo>
                  <a:lnTo>
                    <a:pt x="1753" y="3552"/>
                  </a:lnTo>
                  <a:lnTo>
                    <a:pt x="1818" y="3520"/>
                  </a:lnTo>
                  <a:lnTo>
                    <a:pt x="1883" y="3489"/>
                  </a:lnTo>
                  <a:lnTo>
                    <a:pt x="1949" y="3461"/>
                  </a:lnTo>
                  <a:lnTo>
                    <a:pt x="2017" y="3434"/>
                  </a:lnTo>
                  <a:lnTo>
                    <a:pt x="2084" y="3409"/>
                  </a:lnTo>
                  <a:lnTo>
                    <a:pt x="2154" y="3385"/>
                  </a:lnTo>
                  <a:lnTo>
                    <a:pt x="2223" y="3364"/>
                  </a:lnTo>
                  <a:lnTo>
                    <a:pt x="2294" y="3344"/>
                  </a:lnTo>
                  <a:lnTo>
                    <a:pt x="2366" y="3327"/>
                  </a:lnTo>
                  <a:lnTo>
                    <a:pt x="2439" y="3311"/>
                  </a:lnTo>
                  <a:lnTo>
                    <a:pt x="2514" y="3298"/>
                  </a:lnTo>
                  <a:lnTo>
                    <a:pt x="2589" y="3286"/>
                  </a:lnTo>
                  <a:lnTo>
                    <a:pt x="2665" y="3278"/>
                  </a:lnTo>
                  <a:lnTo>
                    <a:pt x="2743" y="3271"/>
                  </a:lnTo>
                  <a:lnTo>
                    <a:pt x="2821" y="3266"/>
                  </a:lnTo>
                  <a:lnTo>
                    <a:pt x="2901" y="3264"/>
                  </a:lnTo>
                  <a:lnTo>
                    <a:pt x="2982" y="3262"/>
                  </a:lnTo>
                  <a:lnTo>
                    <a:pt x="3063" y="3265"/>
                  </a:lnTo>
                  <a:lnTo>
                    <a:pt x="3146" y="3270"/>
                  </a:lnTo>
                  <a:lnTo>
                    <a:pt x="3230" y="3277"/>
                  </a:lnTo>
                  <a:lnTo>
                    <a:pt x="3315" y="3286"/>
                  </a:lnTo>
                  <a:lnTo>
                    <a:pt x="3401" y="3298"/>
                  </a:lnTo>
                  <a:lnTo>
                    <a:pt x="3488" y="3313"/>
                  </a:lnTo>
                  <a:lnTo>
                    <a:pt x="3577" y="3330"/>
                  </a:lnTo>
                  <a:lnTo>
                    <a:pt x="3666" y="3350"/>
                  </a:lnTo>
                  <a:lnTo>
                    <a:pt x="3757" y="3372"/>
                  </a:lnTo>
                  <a:lnTo>
                    <a:pt x="3850" y="3397"/>
                  </a:lnTo>
                  <a:lnTo>
                    <a:pt x="3943" y="3425"/>
                  </a:lnTo>
                  <a:lnTo>
                    <a:pt x="3943" y="3716"/>
                  </a:lnTo>
                  <a:lnTo>
                    <a:pt x="3925" y="3730"/>
                  </a:lnTo>
                  <a:lnTo>
                    <a:pt x="3905" y="3743"/>
                  </a:lnTo>
                  <a:lnTo>
                    <a:pt x="3885" y="3756"/>
                  </a:lnTo>
                  <a:lnTo>
                    <a:pt x="3864" y="3768"/>
                  </a:lnTo>
                  <a:lnTo>
                    <a:pt x="3840" y="3780"/>
                  </a:lnTo>
                  <a:lnTo>
                    <a:pt x="3816" y="3791"/>
                  </a:lnTo>
                  <a:lnTo>
                    <a:pt x="3790" y="3802"/>
                  </a:lnTo>
                  <a:lnTo>
                    <a:pt x="3763" y="3813"/>
                  </a:lnTo>
                  <a:lnTo>
                    <a:pt x="3734" y="3822"/>
                  </a:lnTo>
                  <a:lnTo>
                    <a:pt x="3704" y="3830"/>
                  </a:lnTo>
                  <a:lnTo>
                    <a:pt x="3671" y="3839"/>
                  </a:lnTo>
                  <a:lnTo>
                    <a:pt x="3638" y="3846"/>
                  </a:lnTo>
                  <a:lnTo>
                    <a:pt x="3603" y="3853"/>
                  </a:lnTo>
                  <a:lnTo>
                    <a:pt x="3565" y="3859"/>
                  </a:lnTo>
                  <a:lnTo>
                    <a:pt x="3526" y="3865"/>
                  </a:lnTo>
                  <a:lnTo>
                    <a:pt x="3485" y="3869"/>
                  </a:lnTo>
                  <a:lnTo>
                    <a:pt x="3442" y="3873"/>
                  </a:lnTo>
                  <a:lnTo>
                    <a:pt x="3396" y="3875"/>
                  </a:lnTo>
                  <a:lnTo>
                    <a:pt x="3349" y="3878"/>
                  </a:lnTo>
                  <a:lnTo>
                    <a:pt x="3300" y="3879"/>
                  </a:lnTo>
                  <a:lnTo>
                    <a:pt x="3248" y="3879"/>
                  </a:lnTo>
                  <a:lnTo>
                    <a:pt x="3194" y="3878"/>
                  </a:lnTo>
                  <a:lnTo>
                    <a:pt x="3139" y="3876"/>
                  </a:lnTo>
                  <a:lnTo>
                    <a:pt x="3080" y="3874"/>
                  </a:lnTo>
                  <a:lnTo>
                    <a:pt x="3018" y="3869"/>
                  </a:lnTo>
                  <a:lnTo>
                    <a:pt x="2954" y="3865"/>
                  </a:lnTo>
                  <a:lnTo>
                    <a:pt x="2888" y="3859"/>
                  </a:lnTo>
                  <a:lnTo>
                    <a:pt x="2820" y="3853"/>
                  </a:lnTo>
                  <a:lnTo>
                    <a:pt x="2749" y="3845"/>
                  </a:lnTo>
                  <a:lnTo>
                    <a:pt x="2675" y="3835"/>
                  </a:lnTo>
                  <a:lnTo>
                    <a:pt x="2598" y="3825"/>
                  </a:lnTo>
                  <a:lnTo>
                    <a:pt x="2517" y="3814"/>
                  </a:lnTo>
                  <a:lnTo>
                    <a:pt x="2517" y="3893"/>
                  </a:lnTo>
                  <a:lnTo>
                    <a:pt x="2618" y="3915"/>
                  </a:lnTo>
                  <a:lnTo>
                    <a:pt x="2715" y="3937"/>
                  </a:lnTo>
                  <a:lnTo>
                    <a:pt x="2810" y="3954"/>
                  </a:lnTo>
                  <a:lnTo>
                    <a:pt x="2905" y="3971"/>
                  </a:lnTo>
                  <a:lnTo>
                    <a:pt x="2997" y="3984"/>
                  </a:lnTo>
                  <a:lnTo>
                    <a:pt x="3087" y="3995"/>
                  </a:lnTo>
                  <a:lnTo>
                    <a:pt x="3175" y="4003"/>
                  </a:lnTo>
                  <a:lnTo>
                    <a:pt x="3261" y="4009"/>
                  </a:lnTo>
                  <a:lnTo>
                    <a:pt x="3346" y="4011"/>
                  </a:lnTo>
                  <a:lnTo>
                    <a:pt x="3388" y="4011"/>
                  </a:lnTo>
                  <a:lnTo>
                    <a:pt x="3430" y="4011"/>
                  </a:lnTo>
                  <a:lnTo>
                    <a:pt x="3472" y="4010"/>
                  </a:lnTo>
                  <a:lnTo>
                    <a:pt x="3512" y="4009"/>
                  </a:lnTo>
                  <a:lnTo>
                    <a:pt x="3552" y="4005"/>
                  </a:lnTo>
                  <a:lnTo>
                    <a:pt x="3592" y="4002"/>
                  </a:lnTo>
                  <a:lnTo>
                    <a:pt x="3632" y="3998"/>
                  </a:lnTo>
                  <a:lnTo>
                    <a:pt x="3672" y="3993"/>
                  </a:lnTo>
                  <a:lnTo>
                    <a:pt x="3711" y="3987"/>
                  </a:lnTo>
                  <a:lnTo>
                    <a:pt x="3750" y="3980"/>
                  </a:lnTo>
                  <a:lnTo>
                    <a:pt x="3788" y="3973"/>
                  </a:lnTo>
                  <a:lnTo>
                    <a:pt x="3827" y="3965"/>
                  </a:lnTo>
                  <a:lnTo>
                    <a:pt x="3865" y="3957"/>
                  </a:lnTo>
                  <a:lnTo>
                    <a:pt x="3903" y="3946"/>
                  </a:lnTo>
                  <a:lnTo>
                    <a:pt x="3940" y="3936"/>
                  </a:lnTo>
                  <a:lnTo>
                    <a:pt x="3977" y="3925"/>
                  </a:lnTo>
                  <a:lnTo>
                    <a:pt x="4015" y="3912"/>
                  </a:lnTo>
                  <a:lnTo>
                    <a:pt x="4051" y="3899"/>
                  </a:lnTo>
                  <a:lnTo>
                    <a:pt x="4088" y="3885"/>
                  </a:lnTo>
                  <a:lnTo>
                    <a:pt x="4125" y="3869"/>
                  </a:lnTo>
                  <a:lnTo>
                    <a:pt x="4161" y="3853"/>
                  </a:lnTo>
                  <a:lnTo>
                    <a:pt x="4197" y="3836"/>
                  </a:lnTo>
                  <a:lnTo>
                    <a:pt x="4233" y="3819"/>
                  </a:lnTo>
                  <a:lnTo>
                    <a:pt x="4269" y="3800"/>
                  </a:lnTo>
                  <a:lnTo>
                    <a:pt x="4304" y="3780"/>
                  </a:lnTo>
                  <a:lnTo>
                    <a:pt x="4340" y="3760"/>
                  </a:lnTo>
                  <a:lnTo>
                    <a:pt x="4375" y="3737"/>
                  </a:lnTo>
                  <a:lnTo>
                    <a:pt x="4409" y="3715"/>
                  </a:lnTo>
                  <a:lnTo>
                    <a:pt x="4445" y="3691"/>
                  </a:lnTo>
                  <a:lnTo>
                    <a:pt x="4480" y="3666"/>
                  </a:lnTo>
                  <a:lnTo>
                    <a:pt x="4514" y="3642"/>
                  </a:lnTo>
                  <a:lnTo>
                    <a:pt x="4549" y="3614"/>
                  </a:lnTo>
                  <a:lnTo>
                    <a:pt x="4584" y="3587"/>
                  </a:lnTo>
                  <a:lnTo>
                    <a:pt x="4618" y="3558"/>
                  </a:lnTo>
                  <a:lnTo>
                    <a:pt x="4653" y="3528"/>
                  </a:lnTo>
                  <a:lnTo>
                    <a:pt x="4687" y="3497"/>
                  </a:lnTo>
                  <a:lnTo>
                    <a:pt x="4721" y="3466"/>
                  </a:lnTo>
                  <a:lnTo>
                    <a:pt x="4756" y="3433"/>
                  </a:lnTo>
                  <a:lnTo>
                    <a:pt x="4791" y="3398"/>
                  </a:lnTo>
                  <a:lnTo>
                    <a:pt x="4825" y="3363"/>
                  </a:lnTo>
                  <a:lnTo>
                    <a:pt x="4859" y="3326"/>
                  </a:lnTo>
                  <a:lnTo>
                    <a:pt x="4893" y="3290"/>
                  </a:lnTo>
                  <a:lnTo>
                    <a:pt x="4928" y="3251"/>
                  </a:lnTo>
                  <a:lnTo>
                    <a:pt x="4962" y="3212"/>
                  </a:lnTo>
                  <a:lnTo>
                    <a:pt x="4996" y="3170"/>
                  </a:lnTo>
                  <a:lnTo>
                    <a:pt x="5030" y="3128"/>
                  </a:lnTo>
                  <a:lnTo>
                    <a:pt x="5614" y="3149"/>
                  </a:lnTo>
                  <a:lnTo>
                    <a:pt x="4520" y="4598"/>
                  </a:lnTo>
                  <a:lnTo>
                    <a:pt x="2141" y="4695"/>
                  </a:lnTo>
                  <a:lnTo>
                    <a:pt x="1887" y="5480"/>
                  </a:lnTo>
                  <a:lnTo>
                    <a:pt x="0" y="5473"/>
                  </a:lnTo>
                  <a:close/>
                  <a:moveTo>
                    <a:pt x="4519" y="2271"/>
                  </a:moveTo>
                  <a:lnTo>
                    <a:pt x="5270" y="2271"/>
                  </a:lnTo>
                  <a:lnTo>
                    <a:pt x="4171" y="1135"/>
                  </a:lnTo>
                  <a:lnTo>
                    <a:pt x="3070" y="0"/>
                  </a:lnTo>
                  <a:lnTo>
                    <a:pt x="2235" y="862"/>
                  </a:lnTo>
                  <a:lnTo>
                    <a:pt x="2235" y="551"/>
                  </a:lnTo>
                  <a:lnTo>
                    <a:pt x="2340" y="551"/>
                  </a:lnTo>
                  <a:lnTo>
                    <a:pt x="2340" y="286"/>
                  </a:lnTo>
                  <a:lnTo>
                    <a:pt x="1596" y="286"/>
                  </a:lnTo>
                  <a:lnTo>
                    <a:pt x="1596" y="551"/>
                  </a:lnTo>
                  <a:lnTo>
                    <a:pt x="1713" y="551"/>
                  </a:lnTo>
                  <a:lnTo>
                    <a:pt x="1713" y="1400"/>
                  </a:lnTo>
                  <a:lnTo>
                    <a:pt x="870" y="2271"/>
                  </a:lnTo>
                  <a:lnTo>
                    <a:pt x="1627" y="2271"/>
                  </a:lnTo>
                  <a:lnTo>
                    <a:pt x="1627" y="3221"/>
                  </a:lnTo>
                  <a:lnTo>
                    <a:pt x="1686" y="3193"/>
                  </a:lnTo>
                  <a:lnTo>
                    <a:pt x="1746" y="3164"/>
                  </a:lnTo>
                  <a:lnTo>
                    <a:pt x="1805" y="3139"/>
                  </a:lnTo>
                  <a:lnTo>
                    <a:pt x="1867" y="3114"/>
                  </a:lnTo>
                  <a:lnTo>
                    <a:pt x="1927" y="3090"/>
                  </a:lnTo>
                  <a:lnTo>
                    <a:pt x="1990" y="3068"/>
                  </a:lnTo>
                  <a:lnTo>
                    <a:pt x="2051" y="3048"/>
                  </a:lnTo>
                  <a:lnTo>
                    <a:pt x="2115" y="3029"/>
                  </a:lnTo>
                  <a:lnTo>
                    <a:pt x="2177" y="3010"/>
                  </a:lnTo>
                  <a:lnTo>
                    <a:pt x="2241" y="2993"/>
                  </a:lnTo>
                  <a:lnTo>
                    <a:pt x="2306" y="2979"/>
                  </a:lnTo>
                  <a:lnTo>
                    <a:pt x="2371" y="2965"/>
                  </a:lnTo>
                  <a:lnTo>
                    <a:pt x="2437" y="2953"/>
                  </a:lnTo>
                  <a:lnTo>
                    <a:pt x="2503" y="2943"/>
                  </a:lnTo>
                  <a:lnTo>
                    <a:pt x="2569" y="2933"/>
                  </a:lnTo>
                  <a:lnTo>
                    <a:pt x="2637" y="2925"/>
                  </a:lnTo>
                  <a:lnTo>
                    <a:pt x="2637" y="2320"/>
                  </a:lnTo>
                  <a:lnTo>
                    <a:pt x="3485" y="2320"/>
                  </a:lnTo>
                  <a:lnTo>
                    <a:pt x="3485" y="2954"/>
                  </a:lnTo>
                  <a:lnTo>
                    <a:pt x="3553" y="2966"/>
                  </a:lnTo>
                  <a:lnTo>
                    <a:pt x="3622" y="2980"/>
                  </a:lnTo>
                  <a:lnTo>
                    <a:pt x="3691" y="2994"/>
                  </a:lnTo>
                  <a:lnTo>
                    <a:pt x="3762" y="3011"/>
                  </a:lnTo>
                  <a:lnTo>
                    <a:pt x="3833" y="3029"/>
                  </a:lnTo>
                  <a:lnTo>
                    <a:pt x="3904" y="3048"/>
                  </a:lnTo>
                  <a:lnTo>
                    <a:pt x="3976" y="3068"/>
                  </a:lnTo>
                  <a:lnTo>
                    <a:pt x="4048" y="3090"/>
                  </a:lnTo>
                  <a:lnTo>
                    <a:pt x="4296" y="3167"/>
                  </a:lnTo>
                  <a:lnTo>
                    <a:pt x="4295" y="3365"/>
                  </a:lnTo>
                  <a:lnTo>
                    <a:pt x="4351" y="3322"/>
                  </a:lnTo>
                  <a:lnTo>
                    <a:pt x="4407" y="3275"/>
                  </a:lnTo>
                  <a:lnTo>
                    <a:pt x="4464" y="3225"/>
                  </a:lnTo>
                  <a:lnTo>
                    <a:pt x="4519" y="3172"/>
                  </a:lnTo>
                  <a:lnTo>
                    <a:pt x="4519" y="22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45069" name="组合 67"/>
          <p:cNvGrpSpPr/>
          <p:nvPr/>
        </p:nvGrpSpPr>
        <p:grpSpPr bwMode="auto">
          <a:xfrm>
            <a:off x="4745038" y="4027488"/>
            <a:ext cx="1250950" cy="1250950"/>
            <a:chOff x="4745501" y="4001013"/>
            <a:chExt cx="1251988" cy="1251988"/>
          </a:xfrm>
        </p:grpSpPr>
        <p:sp>
          <p:nvSpPr>
            <p:cNvPr id="48" name="圆角矩形 47"/>
            <p:cNvSpPr/>
            <p:nvPr/>
          </p:nvSpPr>
          <p:spPr>
            <a:xfrm>
              <a:off x="4745501" y="4001013"/>
              <a:ext cx="1251988" cy="125198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45099" name="文本框 69"/>
            <p:cNvSpPr txBox="1">
              <a:spLocks noChangeArrowheads="1"/>
            </p:cNvSpPr>
            <p:nvPr/>
          </p:nvSpPr>
          <p:spPr bwMode="auto">
            <a:xfrm>
              <a:off x="4792144" y="4802356"/>
              <a:ext cx="1158701" cy="3388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单位管理</a:t>
              </a:r>
            </a:p>
          </p:txBody>
        </p:sp>
        <p:pic>
          <p:nvPicPr>
            <p:cNvPr id="45100" name="图片 75"/>
            <p:cNvPicPr>
              <a:picLocks noChangeAspect="1"/>
            </p:cNvPicPr>
            <p:nvPr/>
          </p:nvPicPr>
          <p:blipFill>
            <a:blip r:embed="rId9" cstate="print">
              <a:biLevel thresh="50000"/>
              <a:grayscl/>
            </a:blip>
            <a:srcRect/>
            <a:stretch>
              <a:fillRect/>
            </a:stretch>
          </p:blipFill>
          <p:spPr bwMode="auto">
            <a:xfrm>
              <a:off x="5059767" y="4178900"/>
              <a:ext cx="623457" cy="623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070" name="组合 76"/>
          <p:cNvGrpSpPr/>
          <p:nvPr/>
        </p:nvGrpSpPr>
        <p:grpSpPr bwMode="auto">
          <a:xfrm>
            <a:off x="6121400" y="4027488"/>
            <a:ext cx="1252538" cy="1250950"/>
            <a:chOff x="6121489" y="4001013"/>
            <a:chExt cx="1251988" cy="1251988"/>
          </a:xfrm>
        </p:grpSpPr>
        <p:sp>
          <p:nvSpPr>
            <p:cNvPr id="52" name="圆角矩形 51"/>
            <p:cNvSpPr/>
            <p:nvPr/>
          </p:nvSpPr>
          <p:spPr>
            <a:xfrm>
              <a:off x="6121489" y="4001013"/>
              <a:ext cx="1251988" cy="125198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45096" name="文本框 78"/>
            <p:cNvSpPr txBox="1">
              <a:spLocks noChangeArrowheads="1"/>
            </p:cNvSpPr>
            <p:nvPr/>
          </p:nvSpPr>
          <p:spPr bwMode="auto">
            <a:xfrm>
              <a:off x="6168131" y="4802356"/>
              <a:ext cx="1158702" cy="3388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老龄服务</a:t>
              </a:r>
            </a:p>
          </p:txBody>
        </p:sp>
        <p:pic>
          <p:nvPicPr>
            <p:cNvPr id="45097" name="图片 79"/>
            <p:cNvPicPr>
              <a:picLocks noChangeAspect="1"/>
            </p:cNvPicPr>
            <p:nvPr/>
          </p:nvPicPr>
          <p:blipFill>
            <a:blip r:embed="rId10" cstate="print">
              <a:biLevel thresh="50000"/>
              <a:grayscl/>
            </a:blip>
            <a:srcRect/>
            <a:stretch>
              <a:fillRect/>
            </a:stretch>
          </p:blipFill>
          <p:spPr bwMode="auto">
            <a:xfrm>
              <a:off x="6431254" y="4209304"/>
              <a:ext cx="632459" cy="632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071" name="组合 80"/>
          <p:cNvGrpSpPr/>
          <p:nvPr/>
        </p:nvGrpSpPr>
        <p:grpSpPr bwMode="auto">
          <a:xfrm>
            <a:off x="7497763" y="4027488"/>
            <a:ext cx="1252537" cy="1250950"/>
            <a:chOff x="7497477" y="4001013"/>
            <a:chExt cx="1251988" cy="1251988"/>
          </a:xfrm>
        </p:grpSpPr>
        <p:sp>
          <p:nvSpPr>
            <p:cNvPr id="56" name="圆角矩形 55"/>
            <p:cNvSpPr/>
            <p:nvPr/>
          </p:nvSpPr>
          <p:spPr>
            <a:xfrm>
              <a:off x="7497477" y="4001013"/>
              <a:ext cx="1251988" cy="125198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45093" name="文本框 82"/>
            <p:cNvSpPr txBox="1">
              <a:spLocks noChangeArrowheads="1"/>
            </p:cNvSpPr>
            <p:nvPr/>
          </p:nvSpPr>
          <p:spPr bwMode="auto">
            <a:xfrm>
              <a:off x="7544119" y="4802356"/>
              <a:ext cx="1158702" cy="3388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数据监控</a:t>
              </a:r>
            </a:p>
          </p:txBody>
        </p:sp>
        <p:pic>
          <p:nvPicPr>
            <p:cNvPr id="45094" name="图片 83"/>
            <p:cNvPicPr>
              <a:picLocks noChangeAspect="1"/>
            </p:cNvPicPr>
            <p:nvPr/>
          </p:nvPicPr>
          <p:blipFill>
            <a:blip r:embed="rId11" cstate="print">
              <a:biLevel thresh="50000"/>
              <a:grayscl/>
            </a:blip>
            <a:srcRect/>
            <a:stretch>
              <a:fillRect/>
            </a:stretch>
          </p:blipFill>
          <p:spPr bwMode="auto">
            <a:xfrm>
              <a:off x="7713803" y="4072617"/>
              <a:ext cx="819337" cy="819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072" name="组合 84"/>
          <p:cNvGrpSpPr/>
          <p:nvPr/>
        </p:nvGrpSpPr>
        <p:grpSpPr bwMode="auto">
          <a:xfrm>
            <a:off x="8872538" y="4027488"/>
            <a:ext cx="1254125" cy="1250950"/>
            <a:chOff x="8873464" y="4001013"/>
            <a:chExt cx="1251988" cy="1251988"/>
          </a:xfrm>
        </p:grpSpPr>
        <p:sp>
          <p:nvSpPr>
            <p:cNvPr id="60" name="圆角矩形 59"/>
            <p:cNvSpPr/>
            <p:nvPr/>
          </p:nvSpPr>
          <p:spPr>
            <a:xfrm>
              <a:off x="8873464" y="4001013"/>
              <a:ext cx="1251988" cy="125198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45090" name="文本框 86"/>
            <p:cNvSpPr txBox="1">
              <a:spLocks noChangeArrowheads="1"/>
            </p:cNvSpPr>
            <p:nvPr/>
          </p:nvSpPr>
          <p:spPr bwMode="auto">
            <a:xfrm>
              <a:off x="8920106" y="4802356"/>
              <a:ext cx="1158702" cy="3388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重点人员</a:t>
              </a:r>
            </a:p>
          </p:txBody>
        </p:sp>
        <p:sp>
          <p:nvSpPr>
            <p:cNvPr id="62" name="KSO_Shape"/>
            <p:cNvSpPr/>
            <p:nvPr/>
          </p:nvSpPr>
          <p:spPr bwMode="auto">
            <a:xfrm>
              <a:off x="9237967" y="4240924"/>
              <a:ext cx="522982" cy="584685"/>
            </a:xfrm>
            <a:custGeom>
              <a:avLst/>
              <a:gdLst>
                <a:gd name="T0" fmla="*/ 527033 w 2960688"/>
                <a:gd name="T1" fmla="*/ 1877159 h 3298826"/>
                <a:gd name="T2" fmla="*/ 409443 w 2960688"/>
                <a:gd name="T3" fmla="*/ 2000501 h 3298826"/>
                <a:gd name="T4" fmla="*/ 411355 w 2960688"/>
                <a:gd name="T5" fmla="*/ 2233197 h 3298826"/>
                <a:gd name="T6" fmla="*/ 351125 w 2960688"/>
                <a:gd name="T7" fmla="*/ 2312034 h 3298826"/>
                <a:gd name="T8" fmla="*/ 273369 w 2960688"/>
                <a:gd name="T9" fmla="*/ 2124161 h 3298826"/>
                <a:gd name="T10" fmla="*/ 346027 w 2960688"/>
                <a:gd name="T11" fmla="*/ 1891464 h 3298826"/>
                <a:gd name="T12" fmla="*/ 896304 w 2960688"/>
                <a:gd name="T13" fmla="*/ 1785321 h 3298826"/>
                <a:gd name="T14" fmla="*/ 1068706 w 2960688"/>
                <a:gd name="T15" fmla="*/ 2016555 h 3298826"/>
                <a:gd name="T16" fmla="*/ 1068071 w 2960688"/>
                <a:gd name="T17" fmla="*/ 2228732 h 3298826"/>
                <a:gd name="T18" fmla="*/ 959169 w 2960688"/>
                <a:gd name="T19" fmla="*/ 2409781 h 3298826"/>
                <a:gd name="T20" fmla="*/ 713741 w 2960688"/>
                <a:gd name="T21" fmla="*/ 2518728 h 3298826"/>
                <a:gd name="T22" fmla="*/ 693421 w 2960688"/>
                <a:gd name="T23" fmla="*/ 1957476 h 3298826"/>
                <a:gd name="T24" fmla="*/ 640080 w 2960688"/>
                <a:gd name="T25" fmla="*/ 1634173 h 3298826"/>
                <a:gd name="T26" fmla="*/ 392430 w 2960688"/>
                <a:gd name="T27" fmla="*/ 1729423 h 3298826"/>
                <a:gd name="T28" fmla="*/ 232092 w 2960688"/>
                <a:gd name="T29" fmla="*/ 1935163 h 3298826"/>
                <a:gd name="T30" fmla="*/ 200025 w 2960688"/>
                <a:gd name="T31" fmla="*/ 2188846 h 3298826"/>
                <a:gd name="T32" fmla="*/ 307658 w 2960688"/>
                <a:gd name="T33" fmla="*/ 2432368 h 3298826"/>
                <a:gd name="T34" fmla="*/ 520065 w 2960688"/>
                <a:gd name="T35" fmla="*/ 2581276 h 3298826"/>
                <a:gd name="T36" fmla="*/ 775335 w 2960688"/>
                <a:gd name="T37" fmla="*/ 2601279 h 3298826"/>
                <a:gd name="T38" fmla="*/ 1014095 w 2960688"/>
                <a:gd name="T39" fmla="*/ 2481581 h 3298826"/>
                <a:gd name="T40" fmla="*/ 1151890 w 2960688"/>
                <a:gd name="T41" fmla="*/ 2263141 h 3298826"/>
                <a:gd name="T42" fmla="*/ 1159510 w 2960688"/>
                <a:gd name="T43" fmla="*/ 2006283 h 3298826"/>
                <a:gd name="T44" fmla="*/ 1027748 w 2960688"/>
                <a:gd name="T45" fmla="*/ 1773556 h 3298826"/>
                <a:gd name="T46" fmla="*/ 803275 w 2960688"/>
                <a:gd name="T47" fmla="*/ 1647190 h 3298826"/>
                <a:gd name="T48" fmla="*/ 1574800 w 2960688"/>
                <a:gd name="T49" fmla="*/ 2092842 h 3298826"/>
                <a:gd name="T50" fmla="*/ 2153920 w 2960688"/>
                <a:gd name="T51" fmla="*/ 1496357 h 3298826"/>
                <a:gd name="T52" fmla="*/ 2773363 w 2960688"/>
                <a:gd name="T53" fmla="*/ 1705761 h 3298826"/>
                <a:gd name="T54" fmla="*/ 2930208 w 2960688"/>
                <a:gd name="T55" fmla="*/ 2034463 h 3298826"/>
                <a:gd name="T56" fmla="*/ 2534285 w 2960688"/>
                <a:gd name="T57" fmla="*/ 2333022 h 3298826"/>
                <a:gd name="T58" fmla="*/ 2062798 w 2960688"/>
                <a:gd name="T59" fmla="*/ 2832102 h 3298826"/>
                <a:gd name="T60" fmla="*/ 1393825 w 2960688"/>
                <a:gd name="T61" fmla="*/ 2435503 h 3298826"/>
                <a:gd name="T62" fmla="*/ 1449705 w 2960688"/>
                <a:gd name="T63" fmla="*/ 1990995 h 3298826"/>
                <a:gd name="T64" fmla="*/ 1293813 w 2960688"/>
                <a:gd name="T65" fmla="*/ 1642623 h 3298826"/>
                <a:gd name="T66" fmla="*/ 818833 w 2960688"/>
                <a:gd name="T67" fmla="*/ 1450340 h 3298826"/>
                <a:gd name="T68" fmla="*/ 1141095 w 2960688"/>
                <a:gd name="T69" fmla="*/ 1611630 h 3298826"/>
                <a:gd name="T70" fmla="*/ 1340803 w 2960688"/>
                <a:gd name="T71" fmla="*/ 1927861 h 3298826"/>
                <a:gd name="T72" fmla="*/ 1348423 w 2960688"/>
                <a:gd name="T73" fmla="*/ 2284731 h 3298826"/>
                <a:gd name="T74" fmla="*/ 1223010 w 2960688"/>
                <a:gd name="T75" fmla="*/ 2541906 h 3298826"/>
                <a:gd name="T76" fmla="*/ 1473200 w 2960688"/>
                <a:gd name="T77" fmla="*/ 3188336 h 3298826"/>
                <a:gd name="T78" fmla="*/ 1409700 w 2960688"/>
                <a:gd name="T79" fmla="*/ 3287079 h 3298826"/>
                <a:gd name="T80" fmla="*/ 1293813 w 2960688"/>
                <a:gd name="T81" fmla="*/ 3278189 h 3298826"/>
                <a:gd name="T82" fmla="*/ 780415 w 2960688"/>
                <a:gd name="T83" fmla="*/ 2798129 h 3298826"/>
                <a:gd name="T84" fmla="*/ 485775 w 2960688"/>
                <a:gd name="T85" fmla="*/ 2775904 h 3298826"/>
                <a:gd name="T86" fmla="*/ 179387 w 2960688"/>
                <a:gd name="T87" fmla="*/ 2582863 h 3298826"/>
                <a:gd name="T88" fmla="*/ 11747 w 2960688"/>
                <a:gd name="T89" fmla="*/ 2248853 h 3298826"/>
                <a:gd name="T90" fmla="*/ 39687 w 2960688"/>
                <a:gd name="T91" fmla="*/ 1891666 h 3298826"/>
                <a:gd name="T92" fmla="*/ 248285 w 2960688"/>
                <a:gd name="T93" fmla="*/ 1593533 h 3298826"/>
                <a:gd name="T94" fmla="*/ 589598 w 2960688"/>
                <a:gd name="T95" fmla="*/ 1443356 h 3298826"/>
                <a:gd name="T96" fmla="*/ 2009571 w 2960688"/>
                <a:gd name="T97" fmla="*/ 44471 h 3298826"/>
                <a:gd name="T98" fmla="*/ 2211293 w 2960688"/>
                <a:gd name="T99" fmla="*/ 227752 h 3298826"/>
                <a:gd name="T100" fmla="*/ 2308501 w 2960688"/>
                <a:gd name="T101" fmla="*/ 511410 h 3298826"/>
                <a:gd name="T102" fmla="*/ 2385695 w 2960688"/>
                <a:gd name="T103" fmla="*/ 681985 h 3298826"/>
                <a:gd name="T104" fmla="*/ 2326608 w 2960688"/>
                <a:gd name="T105" fmla="*/ 854149 h 3298826"/>
                <a:gd name="T106" fmla="*/ 2142358 w 2960688"/>
                <a:gd name="T107" fmla="*/ 1198477 h 3298826"/>
                <a:gd name="T108" fmla="*/ 1940000 w 2960688"/>
                <a:gd name="T109" fmla="*/ 1360477 h 3298826"/>
                <a:gd name="T110" fmla="*/ 1698569 w 2960688"/>
                <a:gd name="T111" fmla="*/ 1367782 h 3298826"/>
                <a:gd name="T112" fmla="*/ 1505106 w 2960688"/>
                <a:gd name="T113" fmla="*/ 1235642 h 3298826"/>
                <a:gd name="T114" fmla="*/ 1298619 w 2960688"/>
                <a:gd name="T115" fmla="*/ 873208 h 3298826"/>
                <a:gd name="T116" fmla="*/ 1219200 w 2960688"/>
                <a:gd name="T117" fmla="*/ 700409 h 3298826"/>
                <a:gd name="T118" fmla="*/ 1306560 w 2960688"/>
                <a:gd name="T119" fmla="*/ 536504 h 3298826"/>
                <a:gd name="T120" fmla="*/ 1394873 w 2960688"/>
                <a:gd name="T121" fmla="*/ 248081 h 3298826"/>
                <a:gd name="T122" fmla="*/ 1587383 w 2960688"/>
                <a:gd name="T123" fmla="*/ 54953 h 3298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60688" h="3298826">
                  <a:moveTo>
                    <a:pt x="472859" y="1797050"/>
                  </a:moveTo>
                  <a:lnTo>
                    <a:pt x="478276" y="1797050"/>
                  </a:lnTo>
                  <a:lnTo>
                    <a:pt x="483375" y="1797686"/>
                  </a:lnTo>
                  <a:lnTo>
                    <a:pt x="488792" y="1798640"/>
                  </a:lnTo>
                  <a:lnTo>
                    <a:pt x="493891" y="1800229"/>
                  </a:lnTo>
                  <a:lnTo>
                    <a:pt x="499309" y="1802454"/>
                  </a:lnTo>
                  <a:lnTo>
                    <a:pt x="503770" y="1804679"/>
                  </a:lnTo>
                  <a:lnTo>
                    <a:pt x="508550" y="1807858"/>
                  </a:lnTo>
                  <a:lnTo>
                    <a:pt x="512693" y="1811355"/>
                  </a:lnTo>
                  <a:lnTo>
                    <a:pt x="516836" y="1815170"/>
                  </a:lnTo>
                  <a:lnTo>
                    <a:pt x="520341" y="1819302"/>
                  </a:lnTo>
                  <a:lnTo>
                    <a:pt x="523846" y="1824071"/>
                  </a:lnTo>
                  <a:lnTo>
                    <a:pt x="526396" y="1829157"/>
                  </a:lnTo>
                  <a:lnTo>
                    <a:pt x="528945" y="1834561"/>
                  </a:lnTo>
                  <a:lnTo>
                    <a:pt x="530220" y="1839648"/>
                  </a:lnTo>
                  <a:lnTo>
                    <a:pt x="531495" y="1845370"/>
                  </a:lnTo>
                  <a:lnTo>
                    <a:pt x="531813" y="1850774"/>
                  </a:lnTo>
                  <a:lnTo>
                    <a:pt x="531813" y="1855860"/>
                  </a:lnTo>
                  <a:lnTo>
                    <a:pt x="531495" y="1861264"/>
                  </a:lnTo>
                  <a:lnTo>
                    <a:pt x="530220" y="1866668"/>
                  </a:lnTo>
                  <a:lnTo>
                    <a:pt x="528945" y="1871755"/>
                  </a:lnTo>
                  <a:lnTo>
                    <a:pt x="527033" y="1877159"/>
                  </a:lnTo>
                  <a:lnTo>
                    <a:pt x="524165" y="1881609"/>
                  </a:lnTo>
                  <a:lnTo>
                    <a:pt x="520978" y="1886378"/>
                  </a:lnTo>
                  <a:lnTo>
                    <a:pt x="517792" y="1890510"/>
                  </a:lnTo>
                  <a:lnTo>
                    <a:pt x="513968" y="1894643"/>
                  </a:lnTo>
                  <a:lnTo>
                    <a:pt x="509506" y="1898140"/>
                  </a:lnTo>
                  <a:lnTo>
                    <a:pt x="504726" y="1901636"/>
                  </a:lnTo>
                  <a:lnTo>
                    <a:pt x="495803" y="1907358"/>
                  </a:lnTo>
                  <a:lnTo>
                    <a:pt x="486880" y="1913080"/>
                  </a:lnTo>
                  <a:lnTo>
                    <a:pt x="478913" y="1918803"/>
                  </a:lnTo>
                  <a:lnTo>
                    <a:pt x="471265" y="1924842"/>
                  </a:lnTo>
                  <a:lnTo>
                    <a:pt x="463936" y="1931200"/>
                  </a:lnTo>
                  <a:lnTo>
                    <a:pt x="457244" y="1937240"/>
                  </a:lnTo>
                  <a:lnTo>
                    <a:pt x="450870" y="1943280"/>
                  </a:lnTo>
                  <a:lnTo>
                    <a:pt x="444815" y="1949320"/>
                  </a:lnTo>
                  <a:lnTo>
                    <a:pt x="439398" y="1955678"/>
                  </a:lnTo>
                  <a:lnTo>
                    <a:pt x="433980" y="1962036"/>
                  </a:lnTo>
                  <a:lnTo>
                    <a:pt x="429519" y="1968076"/>
                  </a:lnTo>
                  <a:lnTo>
                    <a:pt x="424739" y="1974751"/>
                  </a:lnTo>
                  <a:lnTo>
                    <a:pt x="420596" y="1980791"/>
                  </a:lnTo>
                  <a:lnTo>
                    <a:pt x="416453" y="1987467"/>
                  </a:lnTo>
                  <a:lnTo>
                    <a:pt x="412948" y="1993825"/>
                  </a:lnTo>
                  <a:lnTo>
                    <a:pt x="409443" y="2000501"/>
                  </a:lnTo>
                  <a:lnTo>
                    <a:pt x="406256" y="2006858"/>
                  </a:lnTo>
                  <a:lnTo>
                    <a:pt x="403388" y="2013534"/>
                  </a:lnTo>
                  <a:lnTo>
                    <a:pt x="400838" y="2019892"/>
                  </a:lnTo>
                  <a:lnTo>
                    <a:pt x="398608" y="2026886"/>
                  </a:lnTo>
                  <a:lnTo>
                    <a:pt x="394465" y="2039919"/>
                  </a:lnTo>
                  <a:lnTo>
                    <a:pt x="391278" y="2053271"/>
                  </a:lnTo>
                  <a:lnTo>
                    <a:pt x="388729" y="2066622"/>
                  </a:lnTo>
                  <a:lnTo>
                    <a:pt x="387135" y="2079974"/>
                  </a:lnTo>
                  <a:lnTo>
                    <a:pt x="386498" y="2093007"/>
                  </a:lnTo>
                  <a:lnTo>
                    <a:pt x="385861" y="2106041"/>
                  </a:lnTo>
                  <a:lnTo>
                    <a:pt x="385861" y="2118439"/>
                  </a:lnTo>
                  <a:lnTo>
                    <a:pt x="386817" y="2130518"/>
                  </a:lnTo>
                  <a:lnTo>
                    <a:pt x="387773" y="2141962"/>
                  </a:lnTo>
                  <a:lnTo>
                    <a:pt x="389366" y="2153724"/>
                  </a:lnTo>
                  <a:lnTo>
                    <a:pt x="391278" y="2164215"/>
                  </a:lnTo>
                  <a:lnTo>
                    <a:pt x="393190" y="2174705"/>
                  </a:lnTo>
                  <a:lnTo>
                    <a:pt x="395421" y="2184242"/>
                  </a:lnTo>
                  <a:lnTo>
                    <a:pt x="397970" y="2193461"/>
                  </a:lnTo>
                  <a:lnTo>
                    <a:pt x="402432" y="2209038"/>
                  </a:lnTo>
                  <a:lnTo>
                    <a:pt x="406574" y="2221435"/>
                  </a:lnTo>
                  <a:lnTo>
                    <a:pt x="409761" y="2229383"/>
                  </a:lnTo>
                  <a:lnTo>
                    <a:pt x="411355" y="2233197"/>
                  </a:lnTo>
                  <a:lnTo>
                    <a:pt x="413585" y="2238602"/>
                  </a:lnTo>
                  <a:lnTo>
                    <a:pt x="415179" y="2244006"/>
                  </a:lnTo>
                  <a:lnTo>
                    <a:pt x="416453" y="2249728"/>
                  </a:lnTo>
                  <a:lnTo>
                    <a:pt x="416772" y="2255132"/>
                  </a:lnTo>
                  <a:lnTo>
                    <a:pt x="416772" y="2260536"/>
                  </a:lnTo>
                  <a:lnTo>
                    <a:pt x="415816" y="2265940"/>
                  </a:lnTo>
                  <a:lnTo>
                    <a:pt x="414860" y="2271026"/>
                  </a:lnTo>
                  <a:lnTo>
                    <a:pt x="413267" y="2276113"/>
                  </a:lnTo>
                  <a:lnTo>
                    <a:pt x="411036" y="2281199"/>
                  </a:lnTo>
                  <a:lnTo>
                    <a:pt x="408168" y="2285967"/>
                  </a:lnTo>
                  <a:lnTo>
                    <a:pt x="405300" y="2290736"/>
                  </a:lnTo>
                  <a:lnTo>
                    <a:pt x="401794" y="2294868"/>
                  </a:lnTo>
                  <a:lnTo>
                    <a:pt x="397970" y="2298683"/>
                  </a:lnTo>
                  <a:lnTo>
                    <a:pt x="393509" y="2302180"/>
                  </a:lnTo>
                  <a:lnTo>
                    <a:pt x="389047" y="2305359"/>
                  </a:lnTo>
                  <a:lnTo>
                    <a:pt x="383630" y="2307902"/>
                  </a:lnTo>
                  <a:lnTo>
                    <a:pt x="378213" y="2309809"/>
                  </a:lnTo>
                  <a:lnTo>
                    <a:pt x="372795" y="2311717"/>
                  </a:lnTo>
                  <a:lnTo>
                    <a:pt x="367696" y="2312670"/>
                  </a:lnTo>
                  <a:lnTo>
                    <a:pt x="361642" y="2312988"/>
                  </a:lnTo>
                  <a:lnTo>
                    <a:pt x="356543" y="2312988"/>
                  </a:lnTo>
                  <a:lnTo>
                    <a:pt x="351125" y="2312034"/>
                  </a:lnTo>
                  <a:lnTo>
                    <a:pt x="345708" y="2311081"/>
                  </a:lnTo>
                  <a:lnTo>
                    <a:pt x="340609" y="2309491"/>
                  </a:lnTo>
                  <a:lnTo>
                    <a:pt x="335829" y="2307584"/>
                  </a:lnTo>
                  <a:lnTo>
                    <a:pt x="330730" y="2304723"/>
                  </a:lnTo>
                  <a:lnTo>
                    <a:pt x="326587" y="2301862"/>
                  </a:lnTo>
                  <a:lnTo>
                    <a:pt x="322126" y="2298365"/>
                  </a:lnTo>
                  <a:lnTo>
                    <a:pt x="318302" y="2294550"/>
                  </a:lnTo>
                  <a:lnTo>
                    <a:pt x="314478" y="2289782"/>
                  </a:lnTo>
                  <a:lnTo>
                    <a:pt x="311610" y="2285332"/>
                  </a:lnTo>
                  <a:lnTo>
                    <a:pt x="308742" y="2280245"/>
                  </a:lnTo>
                  <a:lnTo>
                    <a:pt x="306830" y="2275795"/>
                  </a:lnTo>
                  <a:lnTo>
                    <a:pt x="302687" y="2264987"/>
                  </a:lnTo>
                  <a:lnTo>
                    <a:pt x="296951" y="2249092"/>
                  </a:lnTo>
                  <a:lnTo>
                    <a:pt x="293764" y="2239237"/>
                  </a:lnTo>
                  <a:lnTo>
                    <a:pt x="290259" y="2228111"/>
                  </a:lnTo>
                  <a:lnTo>
                    <a:pt x="287391" y="2216349"/>
                  </a:lnTo>
                  <a:lnTo>
                    <a:pt x="284204" y="2202998"/>
                  </a:lnTo>
                  <a:lnTo>
                    <a:pt x="281017" y="2189328"/>
                  </a:lnTo>
                  <a:lnTo>
                    <a:pt x="278468" y="2173752"/>
                  </a:lnTo>
                  <a:lnTo>
                    <a:pt x="276556" y="2158175"/>
                  </a:lnTo>
                  <a:lnTo>
                    <a:pt x="274644" y="2141645"/>
                  </a:lnTo>
                  <a:lnTo>
                    <a:pt x="273369" y="2124161"/>
                  </a:lnTo>
                  <a:lnTo>
                    <a:pt x="273050" y="2106041"/>
                  </a:lnTo>
                  <a:lnTo>
                    <a:pt x="273369" y="2088239"/>
                  </a:lnTo>
                  <a:lnTo>
                    <a:pt x="274325" y="2078384"/>
                  </a:lnTo>
                  <a:lnTo>
                    <a:pt x="274962" y="2069483"/>
                  </a:lnTo>
                  <a:lnTo>
                    <a:pt x="275918" y="2059629"/>
                  </a:lnTo>
                  <a:lnTo>
                    <a:pt x="277193" y="2049774"/>
                  </a:lnTo>
                  <a:lnTo>
                    <a:pt x="278786" y="2040237"/>
                  </a:lnTo>
                  <a:lnTo>
                    <a:pt x="280698" y="2030382"/>
                  </a:lnTo>
                  <a:lnTo>
                    <a:pt x="282929" y="2020846"/>
                  </a:lnTo>
                  <a:lnTo>
                    <a:pt x="285479" y="2010673"/>
                  </a:lnTo>
                  <a:lnTo>
                    <a:pt x="288347" y="2000819"/>
                  </a:lnTo>
                  <a:lnTo>
                    <a:pt x="291533" y="1990328"/>
                  </a:lnTo>
                  <a:lnTo>
                    <a:pt x="295039" y="1980473"/>
                  </a:lnTo>
                  <a:lnTo>
                    <a:pt x="299181" y="1970619"/>
                  </a:lnTo>
                  <a:lnTo>
                    <a:pt x="303324" y="1960446"/>
                  </a:lnTo>
                  <a:lnTo>
                    <a:pt x="308423" y="1950274"/>
                  </a:lnTo>
                  <a:lnTo>
                    <a:pt x="313522" y="1940419"/>
                  </a:lnTo>
                  <a:lnTo>
                    <a:pt x="319258" y="1930247"/>
                  </a:lnTo>
                  <a:lnTo>
                    <a:pt x="325313" y="1920710"/>
                  </a:lnTo>
                  <a:lnTo>
                    <a:pt x="331368" y="1910855"/>
                  </a:lnTo>
                  <a:lnTo>
                    <a:pt x="338697" y="1901318"/>
                  </a:lnTo>
                  <a:lnTo>
                    <a:pt x="346027" y="1891464"/>
                  </a:lnTo>
                  <a:lnTo>
                    <a:pt x="353675" y="1881927"/>
                  </a:lnTo>
                  <a:lnTo>
                    <a:pt x="362279" y="1872708"/>
                  </a:lnTo>
                  <a:lnTo>
                    <a:pt x="370883" y="1863807"/>
                  </a:lnTo>
                  <a:lnTo>
                    <a:pt x="380125" y="1854906"/>
                  </a:lnTo>
                  <a:lnTo>
                    <a:pt x="389685" y="1846005"/>
                  </a:lnTo>
                  <a:lnTo>
                    <a:pt x="400201" y="1837740"/>
                  </a:lnTo>
                  <a:lnTo>
                    <a:pt x="411036" y="1829157"/>
                  </a:lnTo>
                  <a:lnTo>
                    <a:pt x="422190" y="1820892"/>
                  </a:lnTo>
                  <a:lnTo>
                    <a:pt x="433980" y="1813263"/>
                  </a:lnTo>
                  <a:lnTo>
                    <a:pt x="446409" y="1805315"/>
                  </a:lnTo>
                  <a:lnTo>
                    <a:pt x="451189" y="1802772"/>
                  </a:lnTo>
                  <a:lnTo>
                    <a:pt x="456606" y="1800547"/>
                  </a:lnTo>
                  <a:lnTo>
                    <a:pt x="461705" y="1798957"/>
                  </a:lnTo>
                  <a:lnTo>
                    <a:pt x="467441" y="1797686"/>
                  </a:lnTo>
                  <a:lnTo>
                    <a:pt x="472859" y="1797050"/>
                  </a:lnTo>
                  <a:close/>
                  <a:moveTo>
                    <a:pt x="799783" y="1741488"/>
                  </a:moveTo>
                  <a:lnTo>
                    <a:pt x="816611" y="1747205"/>
                  </a:lnTo>
                  <a:lnTo>
                    <a:pt x="833438" y="1753558"/>
                  </a:lnTo>
                  <a:lnTo>
                    <a:pt x="849631" y="1760228"/>
                  </a:lnTo>
                  <a:lnTo>
                    <a:pt x="865506" y="1767851"/>
                  </a:lnTo>
                  <a:lnTo>
                    <a:pt x="881064" y="1776427"/>
                  </a:lnTo>
                  <a:lnTo>
                    <a:pt x="896304" y="1785321"/>
                  </a:lnTo>
                  <a:lnTo>
                    <a:pt x="910909" y="1795167"/>
                  </a:lnTo>
                  <a:lnTo>
                    <a:pt x="925514" y="1805332"/>
                  </a:lnTo>
                  <a:lnTo>
                    <a:pt x="939166" y="1816131"/>
                  </a:lnTo>
                  <a:lnTo>
                    <a:pt x="952819" y="1827566"/>
                  </a:lnTo>
                  <a:lnTo>
                    <a:pt x="965201" y="1839953"/>
                  </a:lnTo>
                  <a:lnTo>
                    <a:pt x="977584" y="1852976"/>
                  </a:lnTo>
                  <a:lnTo>
                    <a:pt x="989331" y="1866317"/>
                  </a:lnTo>
                  <a:lnTo>
                    <a:pt x="1000444" y="1879975"/>
                  </a:lnTo>
                  <a:lnTo>
                    <a:pt x="1011239" y="1894586"/>
                  </a:lnTo>
                  <a:lnTo>
                    <a:pt x="1021081" y="1909514"/>
                  </a:lnTo>
                  <a:lnTo>
                    <a:pt x="1026479" y="1918090"/>
                  </a:lnTo>
                  <a:lnTo>
                    <a:pt x="1031559" y="1926666"/>
                  </a:lnTo>
                  <a:lnTo>
                    <a:pt x="1036004" y="1935242"/>
                  </a:lnTo>
                  <a:lnTo>
                    <a:pt x="1040766" y="1944136"/>
                  </a:lnTo>
                  <a:lnTo>
                    <a:pt x="1044894" y="1952712"/>
                  </a:lnTo>
                  <a:lnTo>
                    <a:pt x="1049021" y="1961605"/>
                  </a:lnTo>
                  <a:lnTo>
                    <a:pt x="1052831" y="1970817"/>
                  </a:lnTo>
                  <a:lnTo>
                    <a:pt x="1056324" y="1979710"/>
                  </a:lnTo>
                  <a:lnTo>
                    <a:pt x="1059816" y="1988922"/>
                  </a:lnTo>
                  <a:lnTo>
                    <a:pt x="1062991" y="1997815"/>
                  </a:lnTo>
                  <a:lnTo>
                    <a:pt x="1065849" y="2007026"/>
                  </a:lnTo>
                  <a:lnTo>
                    <a:pt x="1068706" y="2016555"/>
                  </a:lnTo>
                  <a:lnTo>
                    <a:pt x="1070929" y="2025767"/>
                  </a:lnTo>
                  <a:lnTo>
                    <a:pt x="1073151" y="2035295"/>
                  </a:lnTo>
                  <a:lnTo>
                    <a:pt x="1075056" y="2044507"/>
                  </a:lnTo>
                  <a:lnTo>
                    <a:pt x="1076961" y="2054353"/>
                  </a:lnTo>
                  <a:lnTo>
                    <a:pt x="1078549" y="2063882"/>
                  </a:lnTo>
                  <a:lnTo>
                    <a:pt x="1079819" y="2073411"/>
                  </a:lnTo>
                  <a:lnTo>
                    <a:pt x="1080771" y="2082940"/>
                  </a:lnTo>
                  <a:lnTo>
                    <a:pt x="1081724" y="2092786"/>
                  </a:lnTo>
                  <a:lnTo>
                    <a:pt x="1082359" y="2102315"/>
                  </a:lnTo>
                  <a:lnTo>
                    <a:pt x="1082676" y="2111844"/>
                  </a:lnTo>
                  <a:lnTo>
                    <a:pt x="1082676" y="2122008"/>
                  </a:lnTo>
                  <a:lnTo>
                    <a:pt x="1082676" y="2131537"/>
                  </a:lnTo>
                  <a:lnTo>
                    <a:pt x="1082359" y="2141066"/>
                  </a:lnTo>
                  <a:lnTo>
                    <a:pt x="1081724" y="2150913"/>
                  </a:lnTo>
                  <a:lnTo>
                    <a:pt x="1080771" y="2160442"/>
                  </a:lnTo>
                  <a:lnTo>
                    <a:pt x="1079819" y="2170606"/>
                  </a:lnTo>
                  <a:lnTo>
                    <a:pt x="1078231" y="2180135"/>
                  </a:lnTo>
                  <a:lnTo>
                    <a:pt x="1076644" y="2189981"/>
                  </a:lnTo>
                  <a:lnTo>
                    <a:pt x="1075056" y="2199510"/>
                  </a:lnTo>
                  <a:lnTo>
                    <a:pt x="1072834" y="2209674"/>
                  </a:lnTo>
                  <a:lnTo>
                    <a:pt x="1070611" y="2219203"/>
                  </a:lnTo>
                  <a:lnTo>
                    <a:pt x="1068071" y="2228732"/>
                  </a:lnTo>
                  <a:lnTo>
                    <a:pt x="1065214" y="2238261"/>
                  </a:lnTo>
                  <a:lnTo>
                    <a:pt x="1062356" y="2247472"/>
                  </a:lnTo>
                  <a:lnTo>
                    <a:pt x="1058864" y="2257001"/>
                  </a:lnTo>
                  <a:lnTo>
                    <a:pt x="1055689" y="2266212"/>
                  </a:lnTo>
                  <a:lnTo>
                    <a:pt x="1052196" y="2275106"/>
                  </a:lnTo>
                  <a:lnTo>
                    <a:pt x="1048386" y="2284317"/>
                  </a:lnTo>
                  <a:lnTo>
                    <a:pt x="1044259" y="2292893"/>
                  </a:lnTo>
                  <a:lnTo>
                    <a:pt x="1039814" y="2301787"/>
                  </a:lnTo>
                  <a:lnTo>
                    <a:pt x="1035369" y="2310045"/>
                  </a:lnTo>
                  <a:lnTo>
                    <a:pt x="1030606" y="2318621"/>
                  </a:lnTo>
                  <a:lnTo>
                    <a:pt x="1025844" y="2327197"/>
                  </a:lnTo>
                  <a:lnTo>
                    <a:pt x="1020764" y="2335456"/>
                  </a:lnTo>
                  <a:lnTo>
                    <a:pt x="1015366" y="2343396"/>
                  </a:lnTo>
                  <a:lnTo>
                    <a:pt x="1009969" y="2351655"/>
                  </a:lnTo>
                  <a:lnTo>
                    <a:pt x="1004254" y="2359278"/>
                  </a:lnTo>
                  <a:lnTo>
                    <a:pt x="998539" y="2366901"/>
                  </a:lnTo>
                  <a:lnTo>
                    <a:pt x="992506" y="2374524"/>
                  </a:lnTo>
                  <a:lnTo>
                    <a:pt x="985839" y="2381830"/>
                  </a:lnTo>
                  <a:lnTo>
                    <a:pt x="979806" y="2389135"/>
                  </a:lnTo>
                  <a:lnTo>
                    <a:pt x="972821" y="2396440"/>
                  </a:lnTo>
                  <a:lnTo>
                    <a:pt x="966471" y="2403111"/>
                  </a:lnTo>
                  <a:lnTo>
                    <a:pt x="959169" y="2409781"/>
                  </a:lnTo>
                  <a:lnTo>
                    <a:pt x="952184" y="2416451"/>
                  </a:lnTo>
                  <a:lnTo>
                    <a:pt x="944564" y="2423121"/>
                  </a:lnTo>
                  <a:lnTo>
                    <a:pt x="937261" y="2429156"/>
                  </a:lnTo>
                  <a:lnTo>
                    <a:pt x="929641" y="2435191"/>
                  </a:lnTo>
                  <a:lnTo>
                    <a:pt x="921704" y="2441544"/>
                  </a:lnTo>
                  <a:lnTo>
                    <a:pt x="913766" y="2447261"/>
                  </a:lnTo>
                  <a:lnTo>
                    <a:pt x="905511" y="2452661"/>
                  </a:lnTo>
                  <a:lnTo>
                    <a:pt x="897256" y="2458061"/>
                  </a:lnTo>
                  <a:lnTo>
                    <a:pt x="884874" y="2465684"/>
                  </a:lnTo>
                  <a:lnTo>
                    <a:pt x="872809" y="2472354"/>
                  </a:lnTo>
                  <a:lnTo>
                    <a:pt x="860426" y="2478707"/>
                  </a:lnTo>
                  <a:lnTo>
                    <a:pt x="847726" y="2484742"/>
                  </a:lnTo>
                  <a:lnTo>
                    <a:pt x="834708" y="2490141"/>
                  </a:lnTo>
                  <a:lnTo>
                    <a:pt x="821691" y="2495541"/>
                  </a:lnTo>
                  <a:lnTo>
                    <a:pt x="808991" y="2499988"/>
                  </a:lnTo>
                  <a:lnTo>
                    <a:pt x="795338" y="2503799"/>
                  </a:lnTo>
                  <a:lnTo>
                    <a:pt x="782003" y="2507611"/>
                  </a:lnTo>
                  <a:lnTo>
                    <a:pt x="768668" y="2510787"/>
                  </a:lnTo>
                  <a:lnTo>
                    <a:pt x="755016" y="2513328"/>
                  </a:lnTo>
                  <a:lnTo>
                    <a:pt x="741046" y="2515552"/>
                  </a:lnTo>
                  <a:lnTo>
                    <a:pt x="727393" y="2517140"/>
                  </a:lnTo>
                  <a:lnTo>
                    <a:pt x="713741" y="2518728"/>
                  </a:lnTo>
                  <a:lnTo>
                    <a:pt x="699771" y="2519363"/>
                  </a:lnTo>
                  <a:lnTo>
                    <a:pt x="685801" y="2519363"/>
                  </a:lnTo>
                  <a:lnTo>
                    <a:pt x="675958" y="2519363"/>
                  </a:lnTo>
                  <a:lnTo>
                    <a:pt x="666116" y="2519046"/>
                  </a:lnTo>
                  <a:lnTo>
                    <a:pt x="646113" y="2517140"/>
                  </a:lnTo>
                  <a:lnTo>
                    <a:pt x="647701" y="2406922"/>
                  </a:lnTo>
                  <a:lnTo>
                    <a:pt x="648971" y="2312586"/>
                  </a:lnTo>
                  <a:lnTo>
                    <a:pt x="650241" y="2242708"/>
                  </a:lnTo>
                  <a:lnTo>
                    <a:pt x="650876" y="2220156"/>
                  </a:lnTo>
                  <a:lnTo>
                    <a:pt x="651193" y="2207133"/>
                  </a:lnTo>
                  <a:lnTo>
                    <a:pt x="653416" y="2182040"/>
                  </a:lnTo>
                  <a:lnTo>
                    <a:pt x="656273" y="2157583"/>
                  </a:lnTo>
                  <a:lnTo>
                    <a:pt x="658813" y="2134078"/>
                  </a:lnTo>
                  <a:lnTo>
                    <a:pt x="661988" y="2111209"/>
                  </a:lnTo>
                  <a:lnTo>
                    <a:pt x="665481" y="2089293"/>
                  </a:lnTo>
                  <a:lnTo>
                    <a:pt x="668973" y="2068329"/>
                  </a:lnTo>
                  <a:lnTo>
                    <a:pt x="672148" y="2048001"/>
                  </a:lnTo>
                  <a:lnTo>
                    <a:pt x="675958" y="2028625"/>
                  </a:lnTo>
                  <a:lnTo>
                    <a:pt x="680403" y="2009885"/>
                  </a:lnTo>
                  <a:lnTo>
                    <a:pt x="684531" y="1991463"/>
                  </a:lnTo>
                  <a:lnTo>
                    <a:pt x="688658" y="1974311"/>
                  </a:lnTo>
                  <a:lnTo>
                    <a:pt x="693421" y="1957476"/>
                  </a:lnTo>
                  <a:lnTo>
                    <a:pt x="697866" y="1941595"/>
                  </a:lnTo>
                  <a:lnTo>
                    <a:pt x="702946" y="1926031"/>
                  </a:lnTo>
                  <a:lnTo>
                    <a:pt x="707708" y="1911420"/>
                  </a:lnTo>
                  <a:lnTo>
                    <a:pt x="712788" y="1897444"/>
                  </a:lnTo>
                  <a:lnTo>
                    <a:pt x="717868" y="1883786"/>
                  </a:lnTo>
                  <a:lnTo>
                    <a:pt x="723266" y="1870763"/>
                  </a:lnTo>
                  <a:lnTo>
                    <a:pt x="728663" y="1858693"/>
                  </a:lnTo>
                  <a:lnTo>
                    <a:pt x="733743" y="1846941"/>
                  </a:lnTo>
                  <a:lnTo>
                    <a:pt x="739141" y="1835824"/>
                  </a:lnTo>
                  <a:lnTo>
                    <a:pt x="744538" y="1825025"/>
                  </a:lnTo>
                  <a:lnTo>
                    <a:pt x="750253" y="1814543"/>
                  </a:lnTo>
                  <a:lnTo>
                    <a:pt x="755651" y="1804696"/>
                  </a:lnTo>
                  <a:lnTo>
                    <a:pt x="761366" y="1795485"/>
                  </a:lnTo>
                  <a:lnTo>
                    <a:pt x="766763" y="1786591"/>
                  </a:lnTo>
                  <a:lnTo>
                    <a:pt x="777876" y="1770392"/>
                  </a:lnTo>
                  <a:lnTo>
                    <a:pt x="788988" y="1755464"/>
                  </a:lnTo>
                  <a:lnTo>
                    <a:pt x="799783" y="1741488"/>
                  </a:lnTo>
                  <a:close/>
                  <a:moveTo>
                    <a:pt x="687070" y="1632268"/>
                  </a:moveTo>
                  <a:lnTo>
                    <a:pt x="675640" y="1632585"/>
                  </a:lnTo>
                  <a:lnTo>
                    <a:pt x="663575" y="1632585"/>
                  </a:lnTo>
                  <a:lnTo>
                    <a:pt x="651828" y="1633538"/>
                  </a:lnTo>
                  <a:lnTo>
                    <a:pt x="640080" y="1634173"/>
                  </a:lnTo>
                  <a:lnTo>
                    <a:pt x="628015" y="1635760"/>
                  </a:lnTo>
                  <a:lnTo>
                    <a:pt x="616585" y="1637348"/>
                  </a:lnTo>
                  <a:lnTo>
                    <a:pt x="604838" y="1638935"/>
                  </a:lnTo>
                  <a:lnTo>
                    <a:pt x="592773" y="1641158"/>
                  </a:lnTo>
                  <a:lnTo>
                    <a:pt x="581343" y="1643381"/>
                  </a:lnTo>
                  <a:lnTo>
                    <a:pt x="569595" y="1645920"/>
                  </a:lnTo>
                  <a:lnTo>
                    <a:pt x="558165" y="1649095"/>
                  </a:lnTo>
                  <a:lnTo>
                    <a:pt x="546735" y="1652270"/>
                  </a:lnTo>
                  <a:lnTo>
                    <a:pt x="534670" y="1655763"/>
                  </a:lnTo>
                  <a:lnTo>
                    <a:pt x="523240" y="1659573"/>
                  </a:lnTo>
                  <a:lnTo>
                    <a:pt x="512128" y="1663700"/>
                  </a:lnTo>
                  <a:lnTo>
                    <a:pt x="500698" y="1668145"/>
                  </a:lnTo>
                  <a:lnTo>
                    <a:pt x="489268" y="1672908"/>
                  </a:lnTo>
                  <a:lnTo>
                    <a:pt x="478155" y="1678305"/>
                  </a:lnTo>
                  <a:lnTo>
                    <a:pt x="467043" y="1683703"/>
                  </a:lnTo>
                  <a:lnTo>
                    <a:pt x="455930" y="1689418"/>
                  </a:lnTo>
                  <a:lnTo>
                    <a:pt x="444818" y="1695133"/>
                  </a:lnTo>
                  <a:lnTo>
                    <a:pt x="434023" y="1701483"/>
                  </a:lnTo>
                  <a:lnTo>
                    <a:pt x="423545" y="1708150"/>
                  </a:lnTo>
                  <a:lnTo>
                    <a:pt x="412750" y="1714818"/>
                  </a:lnTo>
                  <a:lnTo>
                    <a:pt x="402273" y="1721803"/>
                  </a:lnTo>
                  <a:lnTo>
                    <a:pt x="392430" y="1729423"/>
                  </a:lnTo>
                  <a:lnTo>
                    <a:pt x="382588" y="1736726"/>
                  </a:lnTo>
                  <a:lnTo>
                    <a:pt x="373063" y="1744663"/>
                  </a:lnTo>
                  <a:lnTo>
                    <a:pt x="363220" y="1752283"/>
                  </a:lnTo>
                  <a:lnTo>
                    <a:pt x="354330" y="1760856"/>
                  </a:lnTo>
                  <a:lnTo>
                    <a:pt x="345440" y="1768793"/>
                  </a:lnTo>
                  <a:lnTo>
                    <a:pt x="336550" y="1777683"/>
                  </a:lnTo>
                  <a:lnTo>
                    <a:pt x="328295" y="1785938"/>
                  </a:lnTo>
                  <a:lnTo>
                    <a:pt x="320040" y="1795146"/>
                  </a:lnTo>
                  <a:lnTo>
                    <a:pt x="312103" y="1804036"/>
                  </a:lnTo>
                  <a:lnTo>
                    <a:pt x="304483" y="1813243"/>
                  </a:lnTo>
                  <a:lnTo>
                    <a:pt x="297180" y="1822768"/>
                  </a:lnTo>
                  <a:lnTo>
                    <a:pt x="289878" y="1832293"/>
                  </a:lnTo>
                  <a:lnTo>
                    <a:pt x="282893" y="1841818"/>
                  </a:lnTo>
                  <a:lnTo>
                    <a:pt x="276225" y="1851978"/>
                  </a:lnTo>
                  <a:lnTo>
                    <a:pt x="269875" y="1861821"/>
                  </a:lnTo>
                  <a:lnTo>
                    <a:pt x="263842" y="1871663"/>
                  </a:lnTo>
                  <a:lnTo>
                    <a:pt x="257810" y="1882141"/>
                  </a:lnTo>
                  <a:lnTo>
                    <a:pt x="252095" y="1892301"/>
                  </a:lnTo>
                  <a:lnTo>
                    <a:pt x="246697" y="1903096"/>
                  </a:lnTo>
                  <a:lnTo>
                    <a:pt x="241617" y="1913573"/>
                  </a:lnTo>
                  <a:lnTo>
                    <a:pt x="236855" y="1924051"/>
                  </a:lnTo>
                  <a:lnTo>
                    <a:pt x="232092" y="1935163"/>
                  </a:lnTo>
                  <a:lnTo>
                    <a:pt x="227965" y="1945958"/>
                  </a:lnTo>
                  <a:lnTo>
                    <a:pt x="223837" y="1957071"/>
                  </a:lnTo>
                  <a:lnTo>
                    <a:pt x="220027" y="1968183"/>
                  </a:lnTo>
                  <a:lnTo>
                    <a:pt x="216535" y="1979296"/>
                  </a:lnTo>
                  <a:lnTo>
                    <a:pt x="213360" y="1990726"/>
                  </a:lnTo>
                  <a:lnTo>
                    <a:pt x="210502" y="2001838"/>
                  </a:lnTo>
                  <a:lnTo>
                    <a:pt x="207645" y="2013268"/>
                  </a:lnTo>
                  <a:lnTo>
                    <a:pt x="205105" y="2024698"/>
                  </a:lnTo>
                  <a:lnTo>
                    <a:pt x="203200" y="2036763"/>
                  </a:lnTo>
                  <a:lnTo>
                    <a:pt x="201295" y="2048193"/>
                  </a:lnTo>
                  <a:lnTo>
                    <a:pt x="199390" y="2059623"/>
                  </a:lnTo>
                  <a:lnTo>
                    <a:pt x="198120" y="2071371"/>
                  </a:lnTo>
                  <a:lnTo>
                    <a:pt x="196850" y="2082801"/>
                  </a:lnTo>
                  <a:lnTo>
                    <a:pt x="196215" y="2094866"/>
                  </a:lnTo>
                  <a:lnTo>
                    <a:pt x="195897" y="2106613"/>
                  </a:lnTo>
                  <a:lnTo>
                    <a:pt x="195580" y="2118043"/>
                  </a:lnTo>
                  <a:lnTo>
                    <a:pt x="195580" y="2129791"/>
                  </a:lnTo>
                  <a:lnTo>
                    <a:pt x="195897" y="2141856"/>
                  </a:lnTo>
                  <a:lnTo>
                    <a:pt x="196532" y="2153603"/>
                  </a:lnTo>
                  <a:lnTo>
                    <a:pt x="197485" y="2165668"/>
                  </a:lnTo>
                  <a:lnTo>
                    <a:pt x="198437" y="2177098"/>
                  </a:lnTo>
                  <a:lnTo>
                    <a:pt x="200025" y="2188846"/>
                  </a:lnTo>
                  <a:lnTo>
                    <a:pt x="201930" y="2200593"/>
                  </a:lnTo>
                  <a:lnTo>
                    <a:pt x="203835" y="2212023"/>
                  </a:lnTo>
                  <a:lnTo>
                    <a:pt x="206057" y="2224088"/>
                  </a:lnTo>
                  <a:lnTo>
                    <a:pt x="208915" y="2235518"/>
                  </a:lnTo>
                  <a:lnTo>
                    <a:pt x="211772" y="2247266"/>
                  </a:lnTo>
                  <a:lnTo>
                    <a:pt x="215265" y="2258696"/>
                  </a:lnTo>
                  <a:lnTo>
                    <a:pt x="218757" y="2270443"/>
                  </a:lnTo>
                  <a:lnTo>
                    <a:pt x="222567" y="2281873"/>
                  </a:lnTo>
                  <a:lnTo>
                    <a:pt x="226695" y="2293303"/>
                  </a:lnTo>
                  <a:lnTo>
                    <a:pt x="231140" y="2304733"/>
                  </a:lnTo>
                  <a:lnTo>
                    <a:pt x="235902" y="2315846"/>
                  </a:lnTo>
                  <a:lnTo>
                    <a:pt x="240982" y="2327276"/>
                  </a:lnTo>
                  <a:lnTo>
                    <a:pt x="246380" y="2338388"/>
                  </a:lnTo>
                  <a:lnTo>
                    <a:pt x="252095" y="2349501"/>
                  </a:lnTo>
                  <a:lnTo>
                    <a:pt x="257810" y="2360296"/>
                  </a:lnTo>
                  <a:lnTo>
                    <a:pt x="264160" y="2371408"/>
                  </a:lnTo>
                  <a:lnTo>
                    <a:pt x="270827" y="2381886"/>
                  </a:lnTo>
                  <a:lnTo>
                    <a:pt x="277813" y="2392681"/>
                  </a:lnTo>
                  <a:lnTo>
                    <a:pt x="284798" y="2403158"/>
                  </a:lnTo>
                  <a:lnTo>
                    <a:pt x="292100" y="2413001"/>
                  </a:lnTo>
                  <a:lnTo>
                    <a:pt x="299720" y="2422843"/>
                  </a:lnTo>
                  <a:lnTo>
                    <a:pt x="307658" y="2432368"/>
                  </a:lnTo>
                  <a:lnTo>
                    <a:pt x="315595" y="2442211"/>
                  </a:lnTo>
                  <a:lnTo>
                    <a:pt x="323533" y="2451101"/>
                  </a:lnTo>
                  <a:lnTo>
                    <a:pt x="332105" y="2459991"/>
                  </a:lnTo>
                  <a:lnTo>
                    <a:pt x="340360" y="2468881"/>
                  </a:lnTo>
                  <a:lnTo>
                    <a:pt x="349250" y="2477136"/>
                  </a:lnTo>
                  <a:lnTo>
                    <a:pt x="358140" y="2485391"/>
                  </a:lnTo>
                  <a:lnTo>
                    <a:pt x="367348" y="2493328"/>
                  </a:lnTo>
                  <a:lnTo>
                    <a:pt x="376238" y="2500948"/>
                  </a:lnTo>
                  <a:lnTo>
                    <a:pt x="385445" y="2508251"/>
                  </a:lnTo>
                  <a:lnTo>
                    <a:pt x="394970" y="2515553"/>
                  </a:lnTo>
                  <a:lnTo>
                    <a:pt x="405130" y="2522538"/>
                  </a:lnTo>
                  <a:lnTo>
                    <a:pt x="414655" y="2528888"/>
                  </a:lnTo>
                  <a:lnTo>
                    <a:pt x="424498" y="2535556"/>
                  </a:lnTo>
                  <a:lnTo>
                    <a:pt x="434975" y="2541588"/>
                  </a:lnTo>
                  <a:lnTo>
                    <a:pt x="445135" y="2547621"/>
                  </a:lnTo>
                  <a:lnTo>
                    <a:pt x="455613" y="2553018"/>
                  </a:lnTo>
                  <a:lnTo>
                    <a:pt x="465773" y="2558416"/>
                  </a:lnTo>
                  <a:lnTo>
                    <a:pt x="476568" y="2563813"/>
                  </a:lnTo>
                  <a:lnTo>
                    <a:pt x="487363" y="2568258"/>
                  </a:lnTo>
                  <a:lnTo>
                    <a:pt x="498158" y="2573021"/>
                  </a:lnTo>
                  <a:lnTo>
                    <a:pt x="509270" y="2577466"/>
                  </a:lnTo>
                  <a:lnTo>
                    <a:pt x="520065" y="2581276"/>
                  </a:lnTo>
                  <a:lnTo>
                    <a:pt x="531178" y="2585086"/>
                  </a:lnTo>
                  <a:lnTo>
                    <a:pt x="542290" y="2588896"/>
                  </a:lnTo>
                  <a:lnTo>
                    <a:pt x="553720" y="2592071"/>
                  </a:lnTo>
                  <a:lnTo>
                    <a:pt x="564833" y="2594928"/>
                  </a:lnTo>
                  <a:lnTo>
                    <a:pt x="576580" y="2597786"/>
                  </a:lnTo>
                  <a:lnTo>
                    <a:pt x="588010" y="2600326"/>
                  </a:lnTo>
                  <a:lnTo>
                    <a:pt x="599440" y="2602231"/>
                  </a:lnTo>
                  <a:lnTo>
                    <a:pt x="611188" y="2604136"/>
                  </a:lnTo>
                  <a:lnTo>
                    <a:pt x="622618" y="2605724"/>
                  </a:lnTo>
                  <a:lnTo>
                    <a:pt x="634683" y="2607311"/>
                  </a:lnTo>
                  <a:lnTo>
                    <a:pt x="646113" y="2608581"/>
                  </a:lnTo>
                  <a:lnTo>
                    <a:pt x="657860" y="2609216"/>
                  </a:lnTo>
                  <a:lnTo>
                    <a:pt x="669925" y="2609534"/>
                  </a:lnTo>
                  <a:lnTo>
                    <a:pt x="681355" y="2609851"/>
                  </a:lnTo>
                  <a:lnTo>
                    <a:pt x="693103" y="2609851"/>
                  </a:lnTo>
                  <a:lnTo>
                    <a:pt x="704850" y="2609534"/>
                  </a:lnTo>
                  <a:lnTo>
                    <a:pt x="716915" y="2608899"/>
                  </a:lnTo>
                  <a:lnTo>
                    <a:pt x="728345" y="2607946"/>
                  </a:lnTo>
                  <a:lnTo>
                    <a:pt x="740093" y="2606676"/>
                  </a:lnTo>
                  <a:lnTo>
                    <a:pt x="752158" y="2605406"/>
                  </a:lnTo>
                  <a:lnTo>
                    <a:pt x="763905" y="2603501"/>
                  </a:lnTo>
                  <a:lnTo>
                    <a:pt x="775335" y="2601279"/>
                  </a:lnTo>
                  <a:lnTo>
                    <a:pt x="787083" y="2598738"/>
                  </a:lnTo>
                  <a:lnTo>
                    <a:pt x="798830" y="2596198"/>
                  </a:lnTo>
                  <a:lnTo>
                    <a:pt x="810578" y="2593658"/>
                  </a:lnTo>
                  <a:lnTo>
                    <a:pt x="822008" y="2590166"/>
                  </a:lnTo>
                  <a:lnTo>
                    <a:pt x="833438" y="2586673"/>
                  </a:lnTo>
                  <a:lnTo>
                    <a:pt x="844868" y="2582863"/>
                  </a:lnTo>
                  <a:lnTo>
                    <a:pt x="856615" y="2578736"/>
                  </a:lnTo>
                  <a:lnTo>
                    <a:pt x="867410" y="2573973"/>
                  </a:lnTo>
                  <a:lnTo>
                    <a:pt x="879158" y="2569528"/>
                  </a:lnTo>
                  <a:lnTo>
                    <a:pt x="890270" y="2564131"/>
                  </a:lnTo>
                  <a:lnTo>
                    <a:pt x="901383" y="2558733"/>
                  </a:lnTo>
                  <a:lnTo>
                    <a:pt x="912178" y="2553336"/>
                  </a:lnTo>
                  <a:lnTo>
                    <a:pt x="923290" y="2547303"/>
                  </a:lnTo>
                  <a:lnTo>
                    <a:pt x="934085" y="2540636"/>
                  </a:lnTo>
                  <a:lnTo>
                    <a:pt x="944880" y="2534286"/>
                  </a:lnTo>
                  <a:lnTo>
                    <a:pt x="955675" y="2527301"/>
                  </a:lnTo>
                  <a:lnTo>
                    <a:pt x="965835" y="2520633"/>
                  </a:lnTo>
                  <a:lnTo>
                    <a:pt x="976313" y="2512696"/>
                  </a:lnTo>
                  <a:lnTo>
                    <a:pt x="986155" y="2505711"/>
                  </a:lnTo>
                  <a:lnTo>
                    <a:pt x="995680" y="2497456"/>
                  </a:lnTo>
                  <a:lnTo>
                    <a:pt x="1005205" y="2489836"/>
                  </a:lnTo>
                  <a:lnTo>
                    <a:pt x="1014095" y="2481581"/>
                  </a:lnTo>
                  <a:lnTo>
                    <a:pt x="1023303" y="2473326"/>
                  </a:lnTo>
                  <a:lnTo>
                    <a:pt x="1031558" y="2464753"/>
                  </a:lnTo>
                  <a:lnTo>
                    <a:pt x="1040130" y="2456181"/>
                  </a:lnTo>
                  <a:lnTo>
                    <a:pt x="1048385" y="2446973"/>
                  </a:lnTo>
                  <a:lnTo>
                    <a:pt x="1056640" y="2438083"/>
                  </a:lnTo>
                  <a:lnTo>
                    <a:pt x="1064260" y="2429193"/>
                  </a:lnTo>
                  <a:lnTo>
                    <a:pt x="1071563" y="2419351"/>
                  </a:lnTo>
                  <a:lnTo>
                    <a:pt x="1078865" y="2409826"/>
                  </a:lnTo>
                  <a:lnTo>
                    <a:pt x="1085533" y="2400301"/>
                  </a:lnTo>
                  <a:lnTo>
                    <a:pt x="1092200" y="2390458"/>
                  </a:lnTo>
                  <a:lnTo>
                    <a:pt x="1098550" y="2380616"/>
                  </a:lnTo>
                  <a:lnTo>
                    <a:pt x="1104583" y="2370456"/>
                  </a:lnTo>
                  <a:lnTo>
                    <a:pt x="1110933" y="2360296"/>
                  </a:lnTo>
                  <a:lnTo>
                    <a:pt x="1116330" y="2349818"/>
                  </a:lnTo>
                  <a:lnTo>
                    <a:pt x="1121728" y="2339023"/>
                  </a:lnTo>
                  <a:lnTo>
                    <a:pt x="1126808" y="2328863"/>
                  </a:lnTo>
                  <a:lnTo>
                    <a:pt x="1131570" y="2318068"/>
                  </a:lnTo>
                  <a:lnTo>
                    <a:pt x="1136015" y="2306956"/>
                  </a:lnTo>
                  <a:lnTo>
                    <a:pt x="1140778" y="2296478"/>
                  </a:lnTo>
                  <a:lnTo>
                    <a:pt x="1144588" y="2285366"/>
                  </a:lnTo>
                  <a:lnTo>
                    <a:pt x="1148398" y="2274253"/>
                  </a:lnTo>
                  <a:lnTo>
                    <a:pt x="1151890" y="2263141"/>
                  </a:lnTo>
                  <a:lnTo>
                    <a:pt x="1155383" y="2251711"/>
                  </a:lnTo>
                  <a:lnTo>
                    <a:pt x="1158240" y="2240598"/>
                  </a:lnTo>
                  <a:lnTo>
                    <a:pt x="1161098" y="2228851"/>
                  </a:lnTo>
                  <a:lnTo>
                    <a:pt x="1163320" y="2217421"/>
                  </a:lnTo>
                  <a:lnTo>
                    <a:pt x="1165543" y="2205673"/>
                  </a:lnTo>
                  <a:lnTo>
                    <a:pt x="1167448" y="2194243"/>
                  </a:lnTo>
                  <a:lnTo>
                    <a:pt x="1169035" y="2182813"/>
                  </a:lnTo>
                  <a:lnTo>
                    <a:pt x="1170305" y="2170748"/>
                  </a:lnTo>
                  <a:lnTo>
                    <a:pt x="1171258" y="2159318"/>
                  </a:lnTo>
                  <a:lnTo>
                    <a:pt x="1172210" y="2147571"/>
                  </a:lnTo>
                  <a:lnTo>
                    <a:pt x="1172845" y="2135823"/>
                  </a:lnTo>
                  <a:lnTo>
                    <a:pt x="1172845" y="2123758"/>
                  </a:lnTo>
                  <a:lnTo>
                    <a:pt x="1172845" y="2112328"/>
                  </a:lnTo>
                  <a:lnTo>
                    <a:pt x="1172528" y="2100581"/>
                  </a:lnTo>
                  <a:lnTo>
                    <a:pt x="1172210" y="2088516"/>
                  </a:lnTo>
                  <a:lnTo>
                    <a:pt x="1170940" y="2076768"/>
                  </a:lnTo>
                  <a:lnTo>
                    <a:pt x="1169670" y="2065021"/>
                  </a:lnTo>
                  <a:lnTo>
                    <a:pt x="1168083" y="2053591"/>
                  </a:lnTo>
                  <a:lnTo>
                    <a:pt x="1166813" y="2041526"/>
                  </a:lnTo>
                  <a:lnTo>
                    <a:pt x="1164273" y="2029778"/>
                  </a:lnTo>
                  <a:lnTo>
                    <a:pt x="1162050" y="2018348"/>
                  </a:lnTo>
                  <a:lnTo>
                    <a:pt x="1159510" y="2006283"/>
                  </a:lnTo>
                  <a:lnTo>
                    <a:pt x="1156335" y="1994853"/>
                  </a:lnTo>
                  <a:lnTo>
                    <a:pt x="1153478" y="1983423"/>
                  </a:lnTo>
                  <a:lnTo>
                    <a:pt x="1149985" y="1971993"/>
                  </a:lnTo>
                  <a:lnTo>
                    <a:pt x="1145540" y="1960563"/>
                  </a:lnTo>
                  <a:lnTo>
                    <a:pt x="1141730" y="1949133"/>
                  </a:lnTo>
                  <a:lnTo>
                    <a:pt x="1137285" y="1937386"/>
                  </a:lnTo>
                  <a:lnTo>
                    <a:pt x="1132205" y="1926591"/>
                  </a:lnTo>
                  <a:lnTo>
                    <a:pt x="1127443" y="1914843"/>
                  </a:lnTo>
                  <a:lnTo>
                    <a:pt x="1122045" y="1903731"/>
                  </a:lnTo>
                  <a:lnTo>
                    <a:pt x="1116330" y="1892936"/>
                  </a:lnTo>
                  <a:lnTo>
                    <a:pt x="1110615" y="1882141"/>
                  </a:lnTo>
                  <a:lnTo>
                    <a:pt x="1103948" y="1871028"/>
                  </a:lnTo>
                  <a:lnTo>
                    <a:pt x="1097598" y="1860233"/>
                  </a:lnTo>
                  <a:lnTo>
                    <a:pt x="1090613" y="1849438"/>
                  </a:lnTo>
                  <a:lnTo>
                    <a:pt x="1083310" y="1839278"/>
                  </a:lnTo>
                  <a:lnTo>
                    <a:pt x="1076008" y="1829436"/>
                  </a:lnTo>
                  <a:lnTo>
                    <a:pt x="1068388" y="1819276"/>
                  </a:lnTo>
                  <a:lnTo>
                    <a:pt x="1060768" y="1809751"/>
                  </a:lnTo>
                  <a:lnTo>
                    <a:pt x="1053148" y="1800226"/>
                  </a:lnTo>
                  <a:lnTo>
                    <a:pt x="1044575" y="1791018"/>
                  </a:lnTo>
                  <a:lnTo>
                    <a:pt x="1036320" y="1782128"/>
                  </a:lnTo>
                  <a:lnTo>
                    <a:pt x="1027748" y="1773556"/>
                  </a:lnTo>
                  <a:lnTo>
                    <a:pt x="1019175" y="1764983"/>
                  </a:lnTo>
                  <a:lnTo>
                    <a:pt x="1010285" y="1757046"/>
                  </a:lnTo>
                  <a:lnTo>
                    <a:pt x="1001395" y="1749108"/>
                  </a:lnTo>
                  <a:lnTo>
                    <a:pt x="992188" y="1741171"/>
                  </a:lnTo>
                  <a:lnTo>
                    <a:pt x="982663" y="1734186"/>
                  </a:lnTo>
                  <a:lnTo>
                    <a:pt x="973138" y="1726883"/>
                  </a:lnTo>
                  <a:lnTo>
                    <a:pt x="963613" y="1719898"/>
                  </a:lnTo>
                  <a:lnTo>
                    <a:pt x="953770" y="1713230"/>
                  </a:lnTo>
                  <a:lnTo>
                    <a:pt x="943610" y="1706880"/>
                  </a:lnTo>
                  <a:lnTo>
                    <a:pt x="933768" y="1700848"/>
                  </a:lnTo>
                  <a:lnTo>
                    <a:pt x="923290" y="1695133"/>
                  </a:lnTo>
                  <a:lnTo>
                    <a:pt x="913130" y="1689418"/>
                  </a:lnTo>
                  <a:lnTo>
                    <a:pt x="902335" y="1684020"/>
                  </a:lnTo>
                  <a:lnTo>
                    <a:pt x="892175" y="1678623"/>
                  </a:lnTo>
                  <a:lnTo>
                    <a:pt x="881380" y="1673860"/>
                  </a:lnTo>
                  <a:lnTo>
                    <a:pt x="870268" y="1669415"/>
                  </a:lnTo>
                  <a:lnTo>
                    <a:pt x="859473" y="1664653"/>
                  </a:lnTo>
                  <a:lnTo>
                    <a:pt x="848360" y="1660843"/>
                  </a:lnTo>
                  <a:lnTo>
                    <a:pt x="837248" y="1657033"/>
                  </a:lnTo>
                  <a:lnTo>
                    <a:pt x="825818" y="1653858"/>
                  </a:lnTo>
                  <a:lnTo>
                    <a:pt x="814705" y="1650365"/>
                  </a:lnTo>
                  <a:lnTo>
                    <a:pt x="803275" y="1647190"/>
                  </a:lnTo>
                  <a:lnTo>
                    <a:pt x="791845" y="1644651"/>
                  </a:lnTo>
                  <a:lnTo>
                    <a:pt x="780415" y="1642111"/>
                  </a:lnTo>
                  <a:lnTo>
                    <a:pt x="768985" y="1639888"/>
                  </a:lnTo>
                  <a:lnTo>
                    <a:pt x="757238" y="1637983"/>
                  </a:lnTo>
                  <a:lnTo>
                    <a:pt x="745490" y="1636395"/>
                  </a:lnTo>
                  <a:lnTo>
                    <a:pt x="734060" y="1635125"/>
                  </a:lnTo>
                  <a:lnTo>
                    <a:pt x="722313" y="1633855"/>
                  </a:lnTo>
                  <a:lnTo>
                    <a:pt x="710565" y="1632903"/>
                  </a:lnTo>
                  <a:lnTo>
                    <a:pt x="698818" y="1632585"/>
                  </a:lnTo>
                  <a:lnTo>
                    <a:pt x="687070" y="1632268"/>
                  </a:lnTo>
                  <a:close/>
                  <a:moveTo>
                    <a:pt x="1446848" y="1466850"/>
                  </a:moveTo>
                  <a:lnTo>
                    <a:pt x="1448435" y="1479858"/>
                  </a:lnTo>
                  <a:lnTo>
                    <a:pt x="1450658" y="1496357"/>
                  </a:lnTo>
                  <a:lnTo>
                    <a:pt x="1453833" y="1515711"/>
                  </a:lnTo>
                  <a:lnTo>
                    <a:pt x="1457960" y="1538238"/>
                  </a:lnTo>
                  <a:lnTo>
                    <a:pt x="1468120" y="1591541"/>
                  </a:lnTo>
                  <a:lnTo>
                    <a:pt x="1480185" y="1653093"/>
                  </a:lnTo>
                  <a:lnTo>
                    <a:pt x="1494155" y="1721308"/>
                  </a:lnTo>
                  <a:lnTo>
                    <a:pt x="1509713" y="1794282"/>
                  </a:lnTo>
                  <a:lnTo>
                    <a:pt x="1525905" y="1870112"/>
                  </a:lnTo>
                  <a:lnTo>
                    <a:pt x="1542098" y="1946576"/>
                  </a:lnTo>
                  <a:lnTo>
                    <a:pt x="1574800" y="2092842"/>
                  </a:lnTo>
                  <a:lnTo>
                    <a:pt x="1602740" y="2217533"/>
                  </a:lnTo>
                  <a:lnTo>
                    <a:pt x="1629410" y="2336830"/>
                  </a:lnTo>
                  <a:lnTo>
                    <a:pt x="1730693" y="1746690"/>
                  </a:lnTo>
                  <a:lnTo>
                    <a:pt x="1671003" y="1606453"/>
                  </a:lnTo>
                  <a:lnTo>
                    <a:pt x="1768475" y="1514442"/>
                  </a:lnTo>
                  <a:lnTo>
                    <a:pt x="1798955" y="1514442"/>
                  </a:lnTo>
                  <a:lnTo>
                    <a:pt x="1806258" y="1514442"/>
                  </a:lnTo>
                  <a:lnTo>
                    <a:pt x="1836420" y="1514442"/>
                  </a:lnTo>
                  <a:lnTo>
                    <a:pt x="1933575" y="1606453"/>
                  </a:lnTo>
                  <a:lnTo>
                    <a:pt x="1873885" y="1746690"/>
                  </a:lnTo>
                  <a:lnTo>
                    <a:pt x="1975168" y="2336830"/>
                  </a:lnTo>
                  <a:lnTo>
                    <a:pt x="2002155" y="2217533"/>
                  </a:lnTo>
                  <a:lnTo>
                    <a:pt x="2030095" y="2092842"/>
                  </a:lnTo>
                  <a:lnTo>
                    <a:pt x="2062480" y="1946576"/>
                  </a:lnTo>
                  <a:lnTo>
                    <a:pt x="2078990" y="1870112"/>
                  </a:lnTo>
                  <a:lnTo>
                    <a:pt x="2094865" y="1794282"/>
                  </a:lnTo>
                  <a:lnTo>
                    <a:pt x="2110740" y="1721308"/>
                  </a:lnTo>
                  <a:lnTo>
                    <a:pt x="2124393" y="1653093"/>
                  </a:lnTo>
                  <a:lnTo>
                    <a:pt x="2136775" y="1591541"/>
                  </a:lnTo>
                  <a:lnTo>
                    <a:pt x="2146618" y="1538238"/>
                  </a:lnTo>
                  <a:lnTo>
                    <a:pt x="2150428" y="1515711"/>
                  </a:lnTo>
                  <a:lnTo>
                    <a:pt x="2153920" y="1496357"/>
                  </a:lnTo>
                  <a:lnTo>
                    <a:pt x="2156143" y="1479858"/>
                  </a:lnTo>
                  <a:lnTo>
                    <a:pt x="2157730" y="1466850"/>
                  </a:lnTo>
                  <a:lnTo>
                    <a:pt x="2164398" y="1469071"/>
                  </a:lnTo>
                  <a:lnTo>
                    <a:pt x="2173923" y="1471609"/>
                  </a:lnTo>
                  <a:lnTo>
                    <a:pt x="2226628" y="1488108"/>
                  </a:lnTo>
                  <a:lnTo>
                    <a:pt x="2293620" y="1509683"/>
                  </a:lnTo>
                  <a:lnTo>
                    <a:pt x="2331085" y="1522374"/>
                  </a:lnTo>
                  <a:lnTo>
                    <a:pt x="2370455" y="1535700"/>
                  </a:lnTo>
                  <a:lnTo>
                    <a:pt x="2411730" y="1549660"/>
                  </a:lnTo>
                  <a:lnTo>
                    <a:pt x="2453323" y="1564255"/>
                  </a:lnTo>
                  <a:lnTo>
                    <a:pt x="2495868" y="1579801"/>
                  </a:lnTo>
                  <a:lnTo>
                    <a:pt x="2538413" y="1595665"/>
                  </a:lnTo>
                  <a:lnTo>
                    <a:pt x="2580005" y="1612164"/>
                  </a:lnTo>
                  <a:lnTo>
                    <a:pt x="2620645" y="1628345"/>
                  </a:lnTo>
                  <a:lnTo>
                    <a:pt x="2659698" y="1644844"/>
                  </a:lnTo>
                  <a:lnTo>
                    <a:pt x="2678430" y="1653410"/>
                  </a:lnTo>
                  <a:lnTo>
                    <a:pt x="2696210" y="1661342"/>
                  </a:lnTo>
                  <a:lnTo>
                    <a:pt x="2713990" y="1669909"/>
                  </a:lnTo>
                  <a:lnTo>
                    <a:pt x="2730818" y="1678158"/>
                  </a:lnTo>
                  <a:lnTo>
                    <a:pt x="2747010" y="1686090"/>
                  </a:lnTo>
                  <a:lnTo>
                    <a:pt x="2761933" y="1694339"/>
                  </a:lnTo>
                  <a:lnTo>
                    <a:pt x="2773363" y="1705761"/>
                  </a:lnTo>
                  <a:lnTo>
                    <a:pt x="2785110" y="1718770"/>
                  </a:lnTo>
                  <a:lnTo>
                    <a:pt x="2798128" y="1733364"/>
                  </a:lnTo>
                  <a:lnTo>
                    <a:pt x="2805113" y="1741296"/>
                  </a:lnTo>
                  <a:lnTo>
                    <a:pt x="2811780" y="1749546"/>
                  </a:lnTo>
                  <a:lnTo>
                    <a:pt x="2818766" y="1758747"/>
                  </a:lnTo>
                  <a:lnTo>
                    <a:pt x="2825750" y="1768265"/>
                  </a:lnTo>
                  <a:lnTo>
                    <a:pt x="2833053" y="1778735"/>
                  </a:lnTo>
                  <a:lnTo>
                    <a:pt x="2839720" y="1789840"/>
                  </a:lnTo>
                  <a:lnTo>
                    <a:pt x="2847023" y="1801262"/>
                  </a:lnTo>
                  <a:lnTo>
                    <a:pt x="2854326" y="1813636"/>
                  </a:lnTo>
                  <a:lnTo>
                    <a:pt x="2861310" y="1826962"/>
                  </a:lnTo>
                  <a:lnTo>
                    <a:pt x="2867978" y="1840922"/>
                  </a:lnTo>
                  <a:lnTo>
                    <a:pt x="2874963" y="1855517"/>
                  </a:lnTo>
                  <a:lnTo>
                    <a:pt x="2881948" y="1871698"/>
                  </a:lnTo>
                  <a:lnTo>
                    <a:pt x="2888933" y="1887880"/>
                  </a:lnTo>
                  <a:lnTo>
                    <a:pt x="2895283" y="1905964"/>
                  </a:lnTo>
                  <a:lnTo>
                    <a:pt x="2901316" y="1924367"/>
                  </a:lnTo>
                  <a:lnTo>
                    <a:pt x="2907666" y="1944355"/>
                  </a:lnTo>
                  <a:lnTo>
                    <a:pt x="2913698" y="1964978"/>
                  </a:lnTo>
                  <a:lnTo>
                    <a:pt x="2919413" y="1986871"/>
                  </a:lnTo>
                  <a:lnTo>
                    <a:pt x="2924810" y="2010032"/>
                  </a:lnTo>
                  <a:lnTo>
                    <a:pt x="2930208" y="2034463"/>
                  </a:lnTo>
                  <a:lnTo>
                    <a:pt x="2934653" y="2059528"/>
                  </a:lnTo>
                  <a:lnTo>
                    <a:pt x="2939416" y="2086496"/>
                  </a:lnTo>
                  <a:lnTo>
                    <a:pt x="2943543" y="2114734"/>
                  </a:lnTo>
                  <a:lnTo>
                    <a:pt x="2947353" y="2144241"/>
                  </a:lnTo>
                  <a:lnTo>
                    <a:pt x="2950846" y="2175017"/>
                  </a:lnTo>
                  <a:lnTo>
                    <a:pt x="2953703" y="2207062"/>
                  </a:lnTo>
                  <a:lnTo>
                    <a:pt x="2954338" y="2215946"/>
                  </a:lnTo>
                  <a:lnTo>
                    <a:pt x="2954656" y="2230858"/>
                  </a:lnTo>
                  <a:lnTo>
                    <a:pt x="2955608" y="2275595"/>
                  </a:lnTo>
                  <a:lnTo>
                    <a:pt x="2957196" y="2411390"/>
                  </a:lnTo>
                  <a:lnTo>
                    <a:pt x="2959100" y="2583673"/>
                  </a:lnTo>
                  <a:lnTo>
                    <a:pt x="2960688" y="2760715"/>
                  </a:lnTo>
                  <a:lnTo>
                    <a:pt x="2908936" y="2767695"/>
                  </a:lnTo>
                  <a:lnTo>
                    <a:pt x="2857818" y="2773723"/>
                  </a:lnTo>
                  <a:lnTo>
                    <a:pt x="2806383" y="2779434"/>
                  </a:lnTo>
                  <a:lnTo>
                    <a:pt x="2755266" y="2784511"/>
                  </a:lnTo>
                  <a:lnTo>
                    <a:pt x="2702878" y="2788952"/>
                  </a:lnTo>
                  <a:lnTo>
                    <a:pt x="2649220" y="2793712"/>
                  </a:lnTo>
                  <a:lnTo>
                    <a:pt x="2536825" y="2802278"/>
                  </a:lnTo>
                  <a:lnTo>
                    <a:pt x="2535555" y="2668704"/>
                  </a:lnTo>
                  <a:lnTo>
                    <a:pt x="2534920" y="2527832"/>
                  </a:lnTo>
                  <a:lnTo>
                    <a:pt x="2534285" y="2333022"/>
                  </a:lnTo>
                  <a:lnTo>
                    <a:pt x="2534285" y="2318745"/>
                  </a:lnTo>
                  <a:lnTo>
                    <a:pt x="2533333" y="2305102"/>
                  </a:lnTo>
                  <a:lnTo>
                    <a:pt x="2531745" y="2291776"/>
                  </a:lnTo>
                  <a:lnTo>
                    <a:pt x="2530475" y="2279085"/>
                  </a:lnTo>
                  <a:lnTo>
                    <a:pt x="2527935" y="2266711"/>
                  </a:lnTo>
                  <a:lnTo>
                    <a:pt x="2525713" y="2254654"/>
                  </a:lnTo>
                  <a:lnTo>
                    <a:pt x="2522538" y="2243232"/>
                  </a:lnTo>
                  <a:lnTo>
                    <a:pt x="2519680" y="2232127"/>
                  </a:lnTo>
                  <a:lnTo>
                    <a:pt x="2515870" y="2221340"/>
                  </a:lnTo>
                  <a:lnTo>
                    <a:pt x="2512060" y="2210870"/>
                  </a:lnTo>
                  <a:lnTo>
                    <a:pt x="2508250" y="2200717"/>
                  </a:lnTo>
                  <a:lnTo>
                    <a:pt x="2503488" y="2191198"/>
                  </a:lnTo>
                  <a:lnTo>
                    <a:pt x="2499360" y="2181680"/>
                  </a:lnTo>
                  <a:lnTo>
                    <a:pt x="2494280" y="2172796"/>
                  </a:lnTo>
                  <a:lnTo>
                    <a:pt x="2489835" y="2163912"/>
                  </a:lnTo>
                  <a:lnTo>
                    <a:pt x="2484755" y="2155346"/>
                  </a:lnTo>
                  <a:lnTo>
                    <a:pt x="2484755" y="2813383"/>
                  </a:lnTo>
                  <a:lnTo>
                    <a:pt x="2405698" y="2818459"/>
                  </a:lnTo>
                  <a:lnTo>
                    <a:pt x="2323148" y="2822584"/>
                  </a:lnTo>
                  <a:lnTo>
                    <a:pt x="2238058" y="2826391"/>
                  </a:lnTo>
                  <a:lnTo>
                    <a:pt x="2150745" y="2829881"/>
                  </a:lnTo>
                  <a:lnTo>
                    <a:pt x="2062798" y="2832102"/>
                  </a:lnTo>
                  <a:lnTo>
                    <a:pt x="1974850" y="2834006"/>
                  </a:lnTo>
                  <a:lnTo>
                    <a:pt x="1887538" y="2835275"/>
                  </a:lnTo>
                  <a:lnTo>
                    <a:pt x="1802448" y="2835275"/>
                  </a:lnTo>
                  <a:lnTo>
                    <a:pt x="1750378" y="2835275"/>
                  </a:lnTo>
                  <a:lnTo>
                    <a:pt x="1697673" y="2834958"/>
                  </a:lnTo>
                  <a:lnTo>
                    <a:pt x="1644333" y="2834006"/>
                  </a:lnTo>
                  <a:lnTo>
                    <a:pt x="1590358" y="2833372"/>
                  </a:lnTo>
                  <a:lnTo>
                    <a:pt x="1536065" y="2832102"/>
                  </a:lnTo>
                  <a:lnTo>
                    <a:pt x="1482090" y="2830516"/>
                  </a:lnTo>
                  <a:lnTo>
                    <a:pt x="1427798" y="2829247"/>
                  </a:lnTo>
                  <a:lnTo>
                    <a:pt x="1374775" y="2826709"/>
                  </a:lnTo>
                  <a:lnTo>
                    <a:pt x="1257300" y="2643639"/>
                  </a:lnTo>
                  <a:lnTo>
                    <a:pt x="1274128" y="2624919"/>
                  </a:lnTo>
                  <a:lnTo>
                    <a:pt x="1290003" y="2605882"/>
                  </a:lnTo>
                  <a:lnTo>
                    <a:pt x="1305560" y="2585894"/>
                  </a:lnTo>
                  <a:lnTo>
                    <a:pt x="1319848" y="2565588"/>
                  </a:lnTo>
                  <a:lnTo>
                    <a:pt x="1334135" y="2544965"/>
                  </a:lnTo>
                  <a:lnTo>
                    <a:pt x="1347470" y="2524024"/>
                  </a:lnTo>
                  <a:lnTo>
                    <a:pt x="1360170" y="2502132"/>
                  </a:lnTo>
                  <a:lnTo>
                    <a:pt x="1371918" y="2480557"/>
                  </a:lnTo>
                  <a:lnTo>
                    <a:pt x="1383348" y="2458348"/>
                  </a:lnTo>
                  <a:lnTo>
                    <a:pt x="1393825" y="2435503"/>
                  </a:lnTo>
                  <a:lnTo>
                    <a:pt x="1403668" y="2412342"/>
                  </a:lnTo>
                  <a:lnTo>
                    <a:pt x="1412558" y="2389181"/>
                  </a:lnTo>
                  <a:lnTo>
                    <a:pt x="1420813" y="2365385"/>
                  </a:lnTo>
                  <a:lnTo>
                    <a:pt x="1428115" y="2341589"/>
                  </a:lnTo>
                  <a:lnTo>
                    <a:pt x="1435100" y="2317158"/>
                  </a:lnTo>
                  <a:lnTo>
                    <a:pt x="1441133" y="2293045"/>
                  </a:lnTo>
                  <a:lnTo>
                    <a:pt x="1444943" y="2274008"/>
                  </a:lnTo>
                  <a:lnTo>
                    <a:pt x="1448753" y="2254972"/>
                  </a:lnTo>
                  <a:lnTo>
                    <a:pt x="1451928" y="2236252"/>
                  </a:lnTo>
                  <a:lnTo>
                    <a:pt x="1454785" y="2217215"/>
                  </a:lnTo>
                  <a:lnTo>
                    <a:pt x="1456690" y="2198179"/>
                  </a:lnTo>
                  <a:lnTo>
                    <a:pt x="1458595" y="2179142"/>
                  </a:lnTo>
                  <a:lnTo>
                    <a:pt x="1459548" y="2160105"/>
                  </a:lnTo>
                  <a:lnTo>
                    <a:pt x="1460500" y="2141068"/>
                  </a:lnTo>
                  <a:lnTo>
                    <a:pt x="1460818" y="2122349"/>
                  </a:lnTo>
                  <a:lnTo>
                    <a:pt x="1460500" y="2103312"/>
                  </a:lnTo>
                  <a:lnTo>
                    <a:pt x="1459548" y="2084593"/>
                  </a:lnTo>
                  <a:lnTo>
                    <a:pt x="1458913" y="2065873"/>
                  </a:lnTo>
                  <a:lnTo>
                    <a:pt x="1457008" y="2046519"/>
                  </a:lnTo>
                  <a:lnTo>
                    <a:pt x="1455103" y="2027800"/>
                  </a:lnTo>
                  <a:lnTo>
                    <a:pt x="1452880" y="2009715"/>
                  </a:lnTo>
                  <a:lnTo>
                    <a:pt x="1449705" y="1990995"/>
                  </a:lnTo>
                  <a:lnTo>
                    <a:pt x="1446213" y="1971958"/>
                  </a:lnTo>
                  <a:lnTo>
                    <a:pt x="1442403" y="1953874"/>
                  </a:lnTo>
                  <a:lnTo>
                    <a:pt x="1437958" y="1935471"/>
                  </a:lnTo>
                  <a:lnTo>
                    <a:pt x="1433195" y="1917069"/>
                  </a:lnTo>
                  <a:lnTo>
                    <a:pt x="1427798" y="1898984"/>
                  </a:lnTo>
                  <a:lnTo>
                    <a:pt x="1422083" y="1881217"/>
                  </a:lnTo>
                  <a:lnTo>
                    <a:pt x="1416050" y="1863132"/>
                  </a:lnTo>
                  <a:lnTo>
                    <a:pt x="1409383" y="1845364"/>
                  </a:lnTo>
                  <a:lnTo>
                    <a:pt x="1402715" y="1827596"/>
                  </a:lnTo>
                  <a:lnTo>
                    <a:pt x="1395095" y="1810146"/>
                  </a:lnTo>
                  <a:lnTo>
                    <a:pt x="1386840" y="1792696"/>
                  </a:lnTo>
                  <a:lnTo>
                    <a:pt x="1378585" y="1775563"/>
                  </a:lnTo>
                  <a:lnTo>
                    <a:pt x="1369695" y="1758429"/>
                  </a:lnTo>
                  <a:lnTo>
                    <a:pt x="1360488" y="1741614"/>
                  </a:lnTo>
                  <a:lnTo>
                    <a:pt x="1350963" y="1724798"/>
                  </a:lnTo>
                  <a:lnTo>
                    <a:pt x="1340485" y="1708299"/>
                  </a:lnTo>
                  <a:lnTo>
                    <a:pt x="1333500" y="1696877"/>
                  </a:lnTo>
                  <a:lnTo>
                    <a:pt x="1325563" y="1685773"/>
                  </a:lnTo>
                  <a:lnTo>
                    <a:pt x="1317943" y="1674668"/>
                  </a:lnTo>
                  <a:lnTo>
                    <a:pt x="1310323" y="1663563"/>
                  </a:lnTo>
                  <a:lnTo>
                    <a:pt x="1302385" y="1653093"/>
                  </a:lnTo>
                  <a:lnTo>
                    <a:pt x="1293813" y="1642623"/>
                  </a:lnTo>
                  <a:lnTo>
                    <a:pt x="1285558" y="1632152"/>
                  </a:lnTo>
                  <a:lnTo>
                    <a:pt x="1276985" y="1621999"/>
                  </a:lnTo>
                  <a:lnTo>
                    <a:pt x="1259523" y="1602011"/>
                  </a:lnTo>
                  <a:lnTo>
                    <a:pt x="1241425" y="1582657"/>
                  </a:lnTo>
                  <a:lnTo>
                    <a:pt x="1222693" y="1564255"/>
                  </a:lnTo>
                  <a:lnTo>
                    <a:pt x="1203325" y="1546170"/>
                  </a:lnTo>
                  <a:lnTo>
                    <a:pt x="1270953" y="1523008"/>
                  </a:lnTo>
                  <a:lnTo>
                    <a:pt x="1332865" y="1502702"/>
                  </a:lnTo>
                  <a:lnTo>
                    <a:pt x="1386840" y="1485569"/>
                  </a:lnTo>
                  <a:lnTo>
                    <a:pt x="1430655" y="1471609"/>
                  </a:lnTo>
                  <a:lnTo>
                    <a:pt x="1440815" y="1468754"/>
                  </a:lnTo>
                  <a:lnTo>
                    <a:pt x="1446848" y="1466850"/>
                  </a:lnTo>
                  <a:close/>
                  <a:moveTo>
                    <a:pt x="671830" y="1436688"/>
                  </a:moveTo>
                  <a:lnTo>
                    <a:pt x="688658" y="1436688"/>
                  </a:lnTo>
                  <a:lnTo>
                    <a:pt x="704850" y="1437323"/>
                  </a:lnTo>
                  <a:lnTo>
                    <a:pt x="721360" y="1437958"/>
                  </a:lnTo>
                  <a:lnTo>
                    <a:pt x="737870" y="1439228"/>
                  </a:lnTo>
                  <a:lnTo>
                    <a:pt x="754380" y="1440816"/>
                  </a:lnTo>
                  <a:lnTo>
                    <a:pt x="770255" y="1442721"/>
                  </a:lnTo>
                  <a:lnTo>
                    <a:pt x="786765" y="1444943"/>
                  </a:lnTo>
                  <a:lnTo>
                    <a:pt x="802958" y="1447483"/>
                  </a:lnTo>
                  <a:lnTo>
                    <a:pt x="818833" y="1450340"/>
                  </a:lnTo>
                  <a:lnTo>
                    <a:pt x="835025" y="1453515"/>
                  </a:lnTo>
                  <a:lnTo>
                    <a:pt x="851218" y="1457643"/>
                  </a:lnTo>
                  <a:lnTo>
                    <a:pt x="866775" y="1461771"/>
                  </a:lnTo>
                  <a:lnTo>
                    <a:pt x="882333" y="1466215"/>
                  </a:lnTo>
                  <a:lnTo>
                    <a:pt x="898208" y="1471295"/>
                  </a:lnTo>
                  <a:lnTo>
                    <a:pt x="913765" y="1476693"/>
                  </a:lnTo>
                  <a:lnTo>
                    <a:pt x="929005" y="1482408"/>
                  </a:lnTo>
                  <a:lnTo>
                    <a:pt x="944563" y="1488440"/>
                  </a:lnTo>
                  <a:lnTo>
                    <a:pt x="959803" y="1495108"/>
                  </a:lnTo>
                  <a:lnTo>
                    <a:pt x="974725" y="1501458"/>
                  </a:lnTo>
                  <a:lnTo>
                    <a:pt x="989648" y="1508760"/>
                  </a:lnTo>
                  <a:lnTo>
                    <a:pt x="1004253" y="1516380"/>
                  </a:lnTo>
                  <a:lnTo>
                    <a:pt x="1018540" y="1524318"/>
                  </a:lnTo>
                  <a:lnTo>
                    <a:pt x="1033145" y="1532573"/>
                  </a:lnTo>
                  <a:lnTo>
                    <a:pt x="1047433" y="1541146"/>
                  </a:lnTo>
                  <a:lnTo>
                    <a:pt x="1061085" y="1550035"/>
                  </a:lnTo>
                  <a:lnTo>
                    <a:pt x="1075373" y="1559560"/>
                  </a:lnTo>
                  <a:lnTo>
                    <a:pt x="1088708" y="1569085"/>
                  </a:lnTo>
                  <a:lnTo>
                    <a:pt x="1102043" y="1579245"/>
                  </a:lnTo>
                  <a:lnTo>
                    <a:pt x="1115378" y="1589723"/>
                  </a:lnTo>
                  <a:lnTo>
                    <a:pt x="1128078" y="1600518"/>
                  </a:lnTo>
                  <a:lnTo>
                    <a:pt x="1141095" y="1611630"/>
                  </a:lnTo>
                  <a:lnTo>
                    <a:pt x="1153478" y="1623061"/>
                  </a:lnTo>
                  <a:lnTo>
                    <a:pt x="1165543" y="1634490"/>
                  </a:lnTo>
                  <a:lnTo>
                    <a:pt x="1177290" y="1646873"/>
                  </a:lnTo>
                  <a:lnTo>
                    <a:pt x="1189355" y="1659573"/>
                  </a:lnTo>
                  <a:lnTo>
                    <a:pt x="1200785" y="1671955"/>
                  </a:lnTo>
                  <a:lnTo>
                    <a:pt x="1211898" y="1685608"/>
                  </a:lnTo>
                  <a:lnTo>
                    <a:pt x="1222693" y="1698943"/>
                  </a:lnTo>
                  <a:lnTo>
                    <a:pt x="1233170" y="1712595"/>
                  </a:lnTo>
                  <a:lnTo>
                    <a:pt x="1243330" y="1726883"/>
                  </a:lnTo>
                  <a:lnTo>
                    <a:pt x="1253173" y="1741171"/>
                  </a:lnTo>
                  <a:lnTo>
                    <a:pt x="1262698" y="1755776"/>
                  </a:lnTo>
                  <a:lnTo>
                    <a:pt x="1272223" y="1771016"/>
                  </a:lnTo>
                  <a:lnTo>
                    <a:pt x="1280795" y="1785938"/>
                  </a:lnTo>
                  <a:lnTo>
                    <a:pt x="1289050" y="1801496"/>
                  </a:lnTo>
                  <a:lnTo>
                    <a:pt x="1297305" y="1817053"/>
                  </a:lnTo>
                  <a:lnTo>
                    <a:pt x="1304925" y="1832293"/>
                  </a:lnTo>
                  <a:lnTo>
                    <a:pt x="1311593" y="1848168"/>
                  </a:lnTo>
                  <a:lnTo>
                    <a:pt x="1318578" y="1864043"/>
                  </a:lnTo>
                  <a:lnTo>
                    <a:pt x="1324610" y="1879918"/>
                  </a:lnTo>
                  <a:lnTo>
                    <a:pt x="1330325" y="1895793"/>
                  </a:lnTo>
                  <a:lnTo>
                    <a:pt x="1335723" y="1911986"/>
                  </a:lnTo>
                  <a:lnTo>
                    <a:pt x="1340803" y="1927861"/>
                  </a:lnTo>
                  <a:lnTo>
                    <a:pt x="1345248" y="1944371"/>
                  </a:lnTo>
                  <a:lnTo>
                    <a:pt x="1349693" y="1960881"/>
                  </a:lnTo>
                  <a:lnTo>
                    <a:pt x="1353503" y="1977073"/>
                  </a:lnTo>
                  <a:lnTo>
                    <a:pt x="1356360" y="1993266"/>
                  </a:lnTo>
                  <a:lnTo>
                    <a:pt x="1359535" y="2009776"/>
                  </a:lnTo>
                  <a:lnTo>
                    <a:pt x="1361758" y="2026286"/>
                  </a:lnTo>
                  <a:lnTo>
                    <a:pt x="1363980" y="2042796"/>
                  </a:lnTo>
                  <a:lnTo>
                    <a:pt x="1365568" y="2059623"/>
                  </a:lnTo>
                  <a:lnTo>
                    <a:pt x="1367155" y="2076133"/>
                  </a:lnTo>
                  <a:lnTo>
                    <a:pt x="1367790" y="2092326"/>
                  </a:lnTo>
                  <a:lnTo>
                    <a:pt x="1368425" y="2108836"/>
                  </a:lnTo>
                  <a:lnTo>
                    <a:pt x="1368425" y="2125346"/>
                  </a:lnTo>
                  <a:lnTo>
                    <a:pt x="1368425" y="2141856"/>
                  </a:lnTo>
                  <a:lnTo>
                    <a:pt x="1367473" y="2158366"/>
                  </a:lnTo>
                  <a:lnTo>
                    <a:pt x="1366520" y="2174558"/>
                  </a:lnTo>
                  <a:lnTo>
                    <a:pt x="1364933" y="2191068"/>
                  </a:lnTo>
                  <a:lnTo>
                    <a:pt x="1363028" y="2207578"/>
                  </a:lnTo>
                  <a:lnTo>
                    <a:pt x="1360805" y="2223771"/>
                  </a:lnTo>
                  <a:lnTo>
                    <a:pt x="1357948" y="2239963"/>
                  </a:lnTo>
                  <a:lnTo>
                    <a:pt x="1354773" y="2256156"/>
                  </a:lnTo>
                  <a:lnTo>
                    <a:pt x="1351598" y="2272348"/>
                  </a:lnTo>
                  <a:lnTo>
                    <a:pt x="1348423" y="2284731"/>
                  </a:lnTo>
                  <a:lnTo>
                    <a:pt x="1345248" y="2297431"/>
                  </a:lnTo>
                  <a:lnTo>
                    <a:pt x="1342073" y="2309813"/>
                  </a:lnTo>
                  <a:lnTo>
                    <a:pt x="1337945" y="2322196"/>
                  </a:lnTo>
                  <a:lnTo>
                    <a:pt x="1334135" y="2334578"/>
                  </a:lnTo>
                  <a:lnTo>
                    <a:pt x="1330008" y="2347278"/>
                  </a:lnTo>
                  <a:lnTo>
                    <a:pt x="1325563" y="2359343"/>
                  </a:lnTo>
                  <a:lnTo>
                    <a:pt x="1320800" y="2371408"/>
                  </a:lnTo>
                  <a:lnTo>
                    <a:pt x="1316038" y="2383473"/>
                  </a:lnTo>
                  <a:lnTo>
                    <a:pt x="1310958" y="2395538"/>
                  </a:lnTo>
                  <a:lnTo>
                    <a:pt x="1305560" y="2407286"/>
                  </a:lnTo>
                  <a:lnTo>
                    <a:pt x="1299845" y="2419033"/>
                  </a:lnTo>
                  <a:lnTo>
                    <a:pt x="1294130" y="2431098"/>
                  </a:lnTo>
                  <a:lnTo>
                    <a:pt x="1288098" y="2442528"/>
                  </a:lnTo>
                  <a:lnTo>
                    <a:pt x="1281430" y="2453958"/>
                  </a:lnTo>
                  <a:lnTo>
                    <a:pt x="1275080" y="2465388"/>
                  </a:lnTo>
                  <a:lnTo>
                    <a:pt x="1268413" y="2476818"/>
                  </a:lnTo>
                  <a:lnTo>
                    <a:pt x="1261110" y="2487931"/>
                  </a:lnTo>
                  <a:lnTo>
                    <a:pt x="1253808" y="2499043"/>
                  </a:lnTo>
                  <a:lnTo>
                    <a:pt x="1246505" y="2509838"/>
                  </a:lnTo>
                  <a:lnTo>
                    <a:pt x="1238885" y="2520951"/>
                  </a:lnTo>
                  <a:lnTo>
                    <a:pt x="1230948" y="2531428"/>
                  </a:lnTo>
                  <a:lnTo>
                    <a:pt x="1223010" y="2541906"/>
                  </a:lnTo>
                  <a:lnTo>
                    <a:pt x="1214438" y="2552383"/>
                  </a:lnTo>
                  <a:lnTo>
                    <a:pt x="1206183" y="2562543"/>
                  </a:lnTo>
                  <a:lnTo>
                    <a:pt x="1197293" y="2573021"/>
                  </a:lnTo>
                  <a:lnTo>
                    <a:pt x="1188403" y="2582863"/>
                  </a:lnTo>
                  <a:lnTo>
                    <a:pt x="1179195" y="2592388"/>
                  </a:lnTo>
                  <a:lnTo>
                    <a:pt x="1169670" y="2602231"/>
                  </a:lnTo>
                  <a:lnTo>
                    <a:pt x="1160145" y="2611439"/>
                  </a:lnTo>
                  <a:lnTo>
                    <a:pt x="1150303" y="2620964"/>
                  </a:lnTo>
                  <a:lnTo>
                    <a:pt x="1140460" y="2630171"/>
                  </a:lnTo>
                  <a:lnTo>
                    <a:pt x="1455420" y="3124201"/>
                  </a:lnTo>
                  <a:lnTo>
                    <a:pt x="1458595" y="3128964"/>
                  </a:lnTo>
                  <a:lnTo>
                    <a:pt x="1461135" y="3134044"/>
                  </a:lnTo>
                  <a:lnTo>
                    <a:pt x="1463675" y="3139441"/>
                  </a:lnTo>
                  <a:lnTo>
                    <a:pt x="1465898" y="3144839"/>
                  </a:lnTo>
                  <a:lnTo>
                    <a:pt x="1467803" y="3150236"/>
                  </a:lnTo>
                  <a:lnTo>
                    <a:pt x="1469390" y="3155316"/>
                  </a:lnTo>
                  <a:lnTo>
                    <a:pt x="1470343" y="3160714"/>
                  </a:lnTo>
                  <a:lnTo>
                    <a:pt x="1471613" y="3166111"/>
                  </a:lnTo>
                  <a:lnTo>
                    <a:pt x="1472248" y="3171826"/>
                  </a:lnTo>
                  <a:lnTo>
                    <a:pt x="1472883" y="3177224"/>
                  </a:lnTo>
                  <a:lnTo>
                    <a:pt x="1473200" y="3182621"/>
                  </a:lnTo>
                  <a:lnTo>
                    <a:pt x="1473200" y="3188336"/>
                  </a:lnTo>
                  <a:lnTo>
                    <a:pt x="1472883" y="3193734"/>
                  </a:lnTo>
                  <a:lnTo>
                    <a:pt x="1471930" y="3199131"/>
                  </a:lnTo>
                  <a:lnTo>
                    <a:pt x="1471295" y="3204529"/>
                  </a:lnTo>
                  <a:lnTo>
                    <a:pt x="1470025" y="3209609"/>
                  </a:lnTo>
                  <a:lnTo>
                    <a:pt x="1469073" y="3215006"/>
                  </a:lnTo>
                  <a:lnTo>
                    <a:pt x="1467485" y="3220404"/>
                  </a:lnTo>
                  <a:lnTo>
                    <a:pt x="1465580" y="3225484"/>
                  </a:lnTo>
                  <a:lnTo>
                    <a:pt x="1463675" y="3230881"/>
                  </a:lnTo>
                  <a:lnTo>
                    <a:pt x="1461135" y="3235644"/>
                  </a:lnTo>
                  <a:lnTo>
                    <a:pt x="1458595" y="3240406"/>
                  </a:lnTo>
                  <a:lnTo>
                    <a:pt x="1455420" y="3245486"/>
                  </a:lnTo>
                  <a:lnTo>
                    <a:pt x="1452563" y="3249931"/>
                  </a:lnTo>
                  <a:lnTo>
                    <a:pt x="1449388" y="3254376"/>
                  </a:lnTo>
                  <a:lnTo>
                    <a:pt x="1445895" y="3258821"/>
                  </a:lnTo>
                  <a:lnTo>
                    <a:pt x="1442085" y="3262949"/>
                  </a:lnTo>
                  <a:lnTo>
                    <a:pt x="1437958" y="3266759"/>
                  </a:lnTo>
                  <a:lnTo>
                    <a:pt x="1433830" y="3270886"/>
                  </a:lnTo>
                  <a:lnTo>
                    <a:pt x="1429385" y="3274379"/>
                  </a:lnTo>
                  <a:lnTo>
                    <a:pt x="1424940" y="3277871"/>
                  </a:lnTo>
                  <a:lnTo>
                    <a:pt x="1419860" y="3281364"/>
                  </a:lnTo>
                  <a:lnTo>
                    <a:pt x="1415098" y="3283904"/>
                  </a:lnTo>
                  <a:lnTo>
                    <a:pt x="1409700" y="3287079"/>
                  </a:lnTo>
                  <a:lnTo>
                    <a:pt x="1404620" y="3289301"/>
                  </a:lnTo>
                  <a:lnTo>
                    <a:pt x="1399223" y="3291524"/>
                  </a:lnTo>
                  <a:lnTo>
                    <a:pt x="1393825" y="3293429"/>
                  </a:lnTo>
                  <a:lnTo>
                    <a:pt x="1388428" y="3295016"/>
                  </a:lnTo>
                  <a:lnTo>
                    <a:pt x="1382713" y="3296286"/>
                  </a:lnTo>
                  <a:lnTo>
                    <a:pt x="1377633" y="3297239"/>
                  </a:lnTo>
                  <a:lnTo>
                    <a:pt x="1372235" y="3298191"/>
                  </a:lnTo>
                  <a:lnTo>
                    <a:pt x="1366520" y="3298509"/>
                  </a:lnTo>
                  <a:lnTo>
                    <a:pt x="1361123" y="3298826"/>
                  </a:lnTo>
                  <a:lnTo>
                    <a:pt x="1355725" y="3298826"/>
                  </a:lnTo>
                  <a:lnTo>
                    <a:pt x="1350010" y="3298509"/>
                  </a:lnTo>
                  <a:lnTo>
                    <a:pt x="1344613" y="3297874"/>
                  </a:lnTo>
                  <a:lnTo>
                    <a:pt x="1339215" y="3296921"/>
                  </a:lnTo>
                  <a:lnTo>
                    <a:pt x="1333818" y="3295969"/>
                  </a:lnTo>
                  <a:lnTo>
                    <a:pt x="1328420" y="3294699"/>
                  </a:lnTo>
                  <a:lnTo>
                    <a:pt x="1323658" y="3293111"/>
                  </a:lnTo>
                  <a:lnTo>
                    <a:pt x="1318260" y="3291206"/>
                  </a:lnTo>
                  <a:lnTo>
                    <a:pt x="1313180" y="3289301"/>
                  </a:lnTo>
                  <a:lnTo>
                    <a:pt x="1308100" y="3287079"/>
                  </a:lnTo>
                  <a:lnTo>
                    <a:pt x="1303338" y="3284221"/>
                  </a:lnTo>
                  <a:lnTo>
                    <a:pt x="1298575" y="3281364"/>
                  </a:lnTo>
                  <a:lnTo>
                    <a:pt x="1293813" y="3278189"/>
                  </a:lnTo>
                  <a:lnTo>
                    <a:pt x="1289368" y="3275014"/>
                  </a:lnTo>
                  <a:lnTo>
                    <a:pt x="1284923" y="3271839"/>
                  </a:lnTo>
                  <a:lnTo>
                    <a:pt x="1280795" y="3268029"/>
                  </a:lnTo>
                  <a:lnTo>
                    <a:pt x="1276985" y="3263584"/>
                  </a:lnTo>
                  <a:lnTo>
                    <a:pt x="1273175" y="3259456"/>
                  </a:lnTo>
                  <a:lnTo>
                    <a:pt x="1269365" y="3255329"/>
                  </a:lnTo>
                  <a:lnTo>
                    <a:pt x="1265873" y="3250249"/>
                  </a:lnTo>
                  <a:lnTo>
                    <a:pt x="1262698" y="3245804"/>
                  </a:lnTo>
                  <a:lnTo>
                    <a:pt x="947420" y="2751774"/>
                  </a:lnTo>
                  <a:lnTo>
                    <a:pt x="935038" y="2756854"/>
                  </a:lnTo>
                  <a:lnTo>
                    <a:pt x="922338" y="2761934"/>
                  </a:lnTo>
                  <a:lnTo>
                    <a:pt x="909638" y="2766379"/>
                  </a:lnTo>
                  <a:lnTo>
                    <a:pt x="896938" y="2770506"/>
                  </a:lnTo>
                  <a:lnTo>
                    <a:pt x="883920" y="2774951"/>
                  </a:lnTo>
                  <a:lnTo>
                    <a:pt x="871538" y="2778761"/>
                  </a:lnTo>
                  <a:lnTo>
                    <a:pt x="858520" y="2782254"/>
                  </a:lnTo>
                  <a:lnTo>
                    <a:pt x="845503" y="2785429"/>
                  </a:lnTo>
                  <a:lnTo>
                    <a:pt x="832485" y="2788604"/>
                  </a:lnTo>
                  <a:lnTo>
                    <a:pt x="819468" y="2791144"/>
                  </a:lnTo>
                  <a:lnTo>
                    <a:pt x="806450" y="2794001"/>
                  </a:lnTo>
                  <a:lnTo>
                    <a:pt x="793433" y="2796224"/>
                  </a:lnTo>
                  <a:lnTo>
                    <a:pt x="780415" y="2798129"/>
                  </a:lnTo>
                  <a:lnTo>
                    <a:pt x="767398" y="2799716"/>
                  </a:lnTo>
                  <a:lnTo>
                    <a:pt x="754063" y="2801304"/>
                  </a:lnTo>
                  <a:lnTo>
                    <a:pt x="741045" y="2802891"/>
                  </a:lnTo>
                  <a:lnTo>
                    <a:pt x="728028" y="2803526"/>
                  </a:lnTo>
                  <a:lnTo>
                    <a:pt x="715010" y="2804161"/>
                  </a:lnTo>
                  <a:lnTo>
                    <a:pt x="701675" y="2804796"/>
                  </a:lnTo>
                  <a:lnTo>
                    <a:pt x="688658" y="2805114"/>
                  </a:lnTo>
                  <a:lnTo>
                    <a:pt x="675640" y="2805114"/>
                  </a:lnTo>
                  <a:lnTo>
                    <a:pt x="662623" y="2804796"/>
                  </a:lnTo>
                  <a:lnTo>
                    <a:pt x="649605" y="2804161"/>
                  </a:lnTo>
                  <a:lnTo>
                    <a:pt x="636588" y="2803526"/>
                  </a:lnTo>
                  <a:lnTo>
                    <a:pt x="623570" y="2802256"/>
                  </a:lnTo>
                  <a:lnTo>
                    <a:pt x="610553" y="2801304"/>
                  </a:lnTo>
                  <a:lnTo>
                    <a:pt x="597535" y="2799716"/>
                  </a:lnTo>
                  <a:lnTo>
                    <a:pt x="584518" y="2797811"/>
                  </a:lnTo>
                  <a:lnTo>
                    <a:pt x="571818" y="2795906"/>
                  </a:lnTo>
                  <a:lnTo>
                    <a:pt x="558800" y="2793684"/>
                  </a:lnTo>
                  <a:lnTo>
                    <a:pt x="546100" y="2791144"/>
                  </a:lnTo>
                  <a:lnTo>
                    <a:pt x="533718" y="2788286"/>
                  </a:lnTo>
                  <a:lnTo>
                    <a:pt x="517525" y="2784794"/>
                  </a:lnTo>
                  <a:lnTo>
                    <a:pt x="501968" y="2780666"/>
                  </a:lnTo>
                  <a:lnTo>
                    <a:pt x="485775" y="2775904"/>
                  </a:lnTo>
                  <a:lnTo>
                    <a:pt x="470218" y="2771141"/>
                  </a:lnTo>
                  <a:lnTo>
                    <a:pt x="454660" y="2765744"/>
                  </a:lnTo>
                  <a:lnTo>
                    <a:pt x="439103" y="2760029"/>
                  </a:lnTo>
                  <a:lnTo>
                    <a:pt x="424180" y="2753679"/>
                  </a:lnTo>
                  <a:lnTo>
                    <a:pt x="408940" y="2747329"/>
                  </a:lnTo>
                  <a:lnTo>
                    <a:pt x="394018" y="2740661"/>
                  </a:lnTo>
                  <a:lnTo>
                    <a:pt x="379095" y="2733676"/>
                  </a:lnTo>
                  <a:lnTo>
                    <a:pt x="364173" y="2725739"/>
                  </a:lnTo>
                  <a:lnTo>
                    <a:pt x="349568" y="2717801"/>
                  </a:lnTo>
                  <a:lnTo>
                    <a:pt x="335598" y="2709864"/>
                  </a:lnTo>
                  <a:lnTo>
                    <a:pt x="321310" y="2700974"/>
                  </a:lnTo>
                  <a:lnTo>
                    <a:pt x="307023" y="2692084"/>
                  </a:lnTo>
                  <a:lnTo>
                    <a:pt x="293370" y="2682559"/>
                  </a:lnTo>
                  <a:lnTo>
                    <a:pt x="279718" y="2673034"/>
                  </a:lnTo>
                  <a:lnTo>
                    <a:pt x="266065" y="2663191"/>
                  </a:lnTo>
                  <a:lnTo>
                    <a:pt x="253047" y="2652396"/>
                  </a:lnTo>
                  <a:lnTo>
                    <a:pt x="240347" y="2641601"/>
                  </a:lnTo>
                  <a:lnTo>
                    <a:pt x="227647" y="2630489"/>
                  </a:lnTo>
                  <a:lnTo>
                    <a:pt x="214947" y="2619059"/>
                  </a:lnTo>
                  <a:lnTo>
                    <a:pt x="203200" y="2607629"/>
                  </a:lnTo>
                  <a:lnTo>
                    <a:pt x="190817" y="2595563"/>
                  </a:lnTo>
                  <a:lnTo>
                    <a:pt x="179387" y="2582863"/>
                  </a:lnTo>
                  <a:lnTo>
                    <a:pt x="167957" y="2570163"/>
                  </a:lnTo>
                  <a:lnTo>
                    <a:pt x="156845" y="2556828"/>
                  </a:lnTo>
                  <a:lnTo>
                    <a:pt x="146050" y="2543493"/>
                  </a:lnTo>
                  <a:lnTo>
                    <a:pt x="135255" y="2529523"/>
                  </a:lnTo>
                  <a:lnTo>
                    <a:pt x="125095" y="2515553"/>
                  </a:lnTo>
                  <a:lnTo>
                    <a:pt x="115252" y="2500948"/>
                  </a:lnTo>
                  <a:lnTo>
                    <a:pt x="105410" y="2486343"/>
                  </a:lnTo>
                  <a:lnTo>
                    <a:pt x="96202" y="2471103"/>
                  </a:lnTo>
                  <a:lnTo>
                    <a:pt x="87630" y="2456181"/>
                  </a:lnTo>
                  <a:lnTo>
                    <a:pt x="79057" y="2440941"/>
                  </a:lnTo>
                  <a:lnTo>
                    <a:pt x="71437" y="2425383"/>
                  </a:lnTo>
                  <a:lnTo>
                    <a:pt x="63817" y="2409826"/>
                  </a:lnTo>
                  <a:lnTo>
                    <a:pt x="56515" y="2394268"/>
                  </a:lnTo>
                  <a:lnTo>
                    <a:pt x="50165" y="2378076"/>
                  </a:lnTo>
                  <a:lnTo>
                    <a:pt x="43815" y="2362518"/>
                  </a:lnTo>
                  <a:lnTo>
                    <a:pt x="38100" y="2346326"/>
                  </a:lnTo>
                  <a:lnTo>
                    <a:pt x="32385" y="2330451"/>
                  </a:lnTo>
                  <a:lnTo>
                    <a:pt x="27622" y="2313941"/>
                  </a:lnTo>
                  <a:lnTo>
                    <a:pt x="23177" y="2297748"/>
                  </a:lnTo>
                  <a:lnTo>
                    <a:pt x="19050" y="2281556"/>
                  </a:lnTo>
                  <a:lnTo>
                    <a:pt x="15240" y="2265363"/>
                  </a:lnTo>
                  <a:lnTo>
                    <a:pt x="11747" y="2248853"/>
                  </a:lnTo>
                  <a:lnTo>
                    <a:pt x="9207" y="2232343"/>
                  </a:lnTo>
                  <a:lnTo>
                    <a:pt x="6350" y="2216151"/>
                  </a:lnTo>
                  <a:lnTo>
                    <a:pt x="4445" y="2199641"/>
                  </a:lnTo>
                  <a:lnTo>
                    <a:pt x="2540" y="2182813"/>
                  </a:lnTo>
                  <a:lnTo>
                    <a:pt x="1587" y="2166303"/>
                  </a:lnTo>
                  <a:lnTo>
                    <a:pt x="635" y="2149793"/>
                  </a:lnTo>
                  <a:lnTo>
                    <a:pt x="0" y="2133283"/>
                  </a:lnTo>
                  <a:lnTo>
                    <a:pt x="0" y="2117091"/>
                  </a:lnTo>
                  <a:lnTo>
                    <a:pt x="317" y="2100581"/>
                  </a:lnTo>
                  <a:lnTo>
                    <a:pt x="952" y="2084071"/>
                  </a:lnTo>
                  <a:lnTo>
                    <a:pt x="2222" y="2067561"/>
                  </a:lnTo>
                  <a:lnTo>
                    <a:pt x="3810" y="2051051"/>
                  </a:lnTo>
                  <a:lnTo>
                    <a:pt x="5715" y="2034541"/>
                  </a:lnTo>
                  <a:lnTo>
                    <a:pt x="7937" y="2018666"/>
                  </a:lnTo>
                  <a:lnTo>
                    <a:pt x="10795" y="2002473"/>
                  </a:lnTo>
                  <a:lnTo>
                    <a:pt x="13652" y="1986598"/>
                  </a:lnTo>
                  <a:lnTo>
                    <a:pt x="17145" y="1970406"/>
                  </a:lnTo>
                  <a:lnTo>
                    <a:pt x="20955" y="1954213"/>
                  </a:lnTo>
                  <a:lnTo>
                    <a:pt x="24765" y="1938656"/>
                  </a:lnTo>
                  <a:lnTo>
                    <a:pt x="29527" y="1922463"/>
                  </a:lnTo>
                  <a:lnTo>
                    <a:pt x="34290" y="1906906"/>
                  </a:lnTo>
                  <a:lnTo>
                    <a:pt x="39687" y="1891666"/>
                  </a:lnTo>
                  <a:lnTo>
                    <a:pt x="45402" y="1876426"/>
                  </a:lnTo>
                  <a:lnTo>
                    <a:pt x="51752" y="1861186"/>
                  </a:lnTo>
                  <a:lnTo>
                    <a:pt x="58102" y="1845628"/>
                  </a:lnTo>
                  <a:lnTo>
                    <a:pt x="64452" y="1830706"/>
                  </a:lnTo>
                  <a:lnTo>
                    <a:pt x="71755" y="1815783"/>
                  </a:lnTo>
                  <a:lnTo>
                    <a:pt x="79375" y="1800861"/>
                  </a:lnTo>
                  <a:lnTo>
                    <a:pt x="87630" y="1786573"/>
                  </a:lnTo>
                  <a:lnTo>
                    <a:pt x="95567" y="1772286"/>
                  </a:lnTo>
                  <a:lnTo>
                    <a:pt x="104457" y="1757998"/>
                  </a:lnTo>
                  <a:lnTo>
                    <a:pt x="113030" y="1744028"/>
                  </a:lnTo>
                  <a:lnTo>
                    <a:pt x="122872" y="1730376"/>
                  </a:lnTo>
                  <a:lnTo>
                    <a:pt x="132397" y="1716723"/>
                  </a:lnTo>
                  <a:lnTo>
                    <a:pt x="142240" y="1703388"/>
                  </a:lnTo>
                  <a:lnTo>
                    <a:pt x="152717" y="1690053"/>
                  </a:lnTo>
                  <a:lnTo>
                    <a:pt x="163195" y="1677353"/>
                  </a:lnTo>
                  <a:lnTo>
                    <a:pt x="174307" y="1664335"/>
                  </a:lnTo>
                  <a:lnTo>
                    <a:pt x="185737" y="1652270"/>
                  </a:lnTo>
                  <a:lnTo>
                    <a:pt x="197802" y="1639888"/>
                  </a:lnTo>
                  <a:lnTo>
                    <a:pt x="209867" y="1628140"/>
                  </a:lnTo>
                  <a:lnTo>
                    <a:pt x="222250" y="1616075"/>
                  </a:lnTo>
                  <a:lnTo>
                    <a:pt x="235267" y="1604646"/>
                  </a:lnTo>
                  <a:lnTo>
                    <a:pt x="248285" y="1593533"/>
                  </a:lnTo>
                  <a:lnTo>
                    <a:pt x="261937" y="1583056"/>
                  </a:lnTo>
                  <a:lnTo>
                    <a:pt x="275908" y="1572260"/>
                  </a:lnTo>
                  <a:lnTo>
                    <a:pt x="289878" y="1561783"/>
                  </a:lnTo>
                  <a:lnTo>
                    <a:pt x="304165" y="1552258"/>
                  </a:lnTo>
                  <a:lnTo>
                    <a:pt x="319088" y="1542416"/>
                  </a:lnTo>
                  <a:lnTo>
                    <a:pt x="334010" y="1533208"/>
                  </a:lnTo>
                  <a:lnTo>
                    <a:pt x="349250" y="1524318"/>
                  </a:lnTo>
                  <a:lnTo>
                    <a:pt x="364490" y="1516063"/>
                  </a:lnTo>
                  <a:lnTo>
                    <a:pt x="379730" y="1508443"/>
                  </a:lnTo>
                  <a:lnTo>
                    <a:pt x="395605" y="1500823"/>
                  </a:lnTo>
                  <a:lnTo>
                    <a:pt x="411163" y="1493838"/>
                  </a:lnTo>
                  <a:lnTo>
                    <a:pt x="426720" y="1486853"/>
                  </a:lnTo>
                  <a:lnTo>
                    <a:pt x="442913" y="1480821"/>
                  </a:lnTo>
                  <a:lnTo>
                    <a:pt x="459105" y="1475105"/>
                  </a:lnTo>
                  <a:lnTo>
                    <a:pt x="474980" y="1469708"/>
                  </a:lnTo>
                  <a:lnTo>
                    <a:pt x="491173" y="1464628"/>
                  </a:lnTo>
                  <a:lnTo>
                    <a:pt x="507365" y="1460183"/>
                  </a:lnTo>
                  <a:lnTo>
                    <a:pt x="523558" y="1456055"/>
                  </a:lnTo>
                  <a:lnTo>
                    <a:pt x="540068" y="1452245"/>
                  </a:lnTo>
                  <a:lnTo>
                    <a:pt x="556578" y="1449070"/>
                  </a:lnTo>
                  <a:lnTo>
                    <a:pt x="573088" y="1445895"/>
                  </a:lnTo>
                  <a:lnTo>
                    <a:pt x="589598" y="1443356"/>
                  </a:lnTo>
                  <a:lnTo>
                    <a:pt x="605790" y="1441451"/>
                  </a:lnTo>
                  <a:lnTo>
                    <a:pt x="622300" y="1439546"/>
                  </a:lnTo>
                  <a:lnTo>
                    <a:pt x="638810" y="1438275"/>
                  </a:lnTo>
                  <a:lnTo>
                    <a:pt x="655320" y="1437640"/>
                  </a:lnTo>
                  <a:lnTo>
                    <a:pt x="671830" y="1436688"/>
                  </a:lnTo>
                  <a:close/>
                  <a:moveTo>
                    <a:pt x="1808801" y="0"/>
                  </a:moveTo>
                  <a:lnTo>
                    <a:pt x="1822779" y="318"/>
                  </a:lnTo>
                  <a:lnTo>
                    <a:pt x="1836121" y="635"/>
                  </a:lnTo>
                  <a:lnTo>
                    <a:pt x="1849463" y="1588"/>
                  </a:lnTo>
                  <a:lnTo>
                    <a:pt x="1862806" y="3177"/>
                  </a:lnTo>
                  <a:lnTo>
                    <a:pt x="1875830" y="4447"/>
                  </a:lnTo>
                  <a:lnTo>
                    <a:pt x="1888855" y="6353"/>
                  </a:lnTo>
                  <a:lnTo>
                    <a:pt x="1901562" y="8894"/>
                  </a:lnTo>
                  <a:lnTo>
                    <a:pt x="1914269" y="11435"/>
                  </a:lnTo>
                  <a:lnTo>
                    <a:pt x="1926658" y="14612"/>
                  </a:lnTo>
                  <a:lnTo>
                    <a:pt x="1939047" y="17471"/>
                  </a:lnTo>
                  <a:lnTo>
                    <a:pt x="1951119" y="21282"/>
                  </a:lnTo>
                  <a:lnTo>
                    <a:pt x="1963190" y="25412"/>
                  </a:lnTo>
                  <a:lnTo>
                    <a:pt x="1974944" y="29859"/>
                  </a:lnTo>
                  <a:lnTo>
                    <a:pt x="1986698" y="34306"/>
                  </a:lnTo>
                  <a:lnTo>
                    <a:pt x="1998452" y="39071"/>
                  </a:lnTo>
                  <a:lnTo>
                    <a:pt x="2009571" y="44471"/>
                  </a:lnTo>
                  <a:lnTo>
                    <a:pt x="2020689" y="49870"/>
                  </a:lnTo>
                  <a:lnTo>
                    <a:pt x="2031490" y="55906"/>
                  </a:lnTo>
                  <a:lnTo>
                    <a:pt x="2042291" y="61941"/>
                  </a:lnTo>
                  <a:lnTo>
                    <a:pt x="2053092" y="67976"/>
                  </a:lnTo>
                  <a:lnTo>
                    <a:pt x="2063257" y="74964"/>
                  </a:lnTo>
                  <a:lnTo>
                    <a:pt x="2073741" y="81953"/>
                  </a:lnTo>
                  <a:lnTo>
                    <a:pt x="2083589" y="89259"/>
                  </a:lnTo>
                  <a:lnTo>
                    <a:pt x="2093754" y="96564"/>
                  </a:lnTo>
                  <a:lnTo>
                    <a:pt x="2103284" y="104506"/>
                  </a:lnTo>
                  <a:lnTo>
                    <a:pt x="2112814" y="112447"/>
                  </a:lnTo>
                  <a:lnTo>
                    <a:pt x="2122027" y="120388"/>
                  </a:lnTo>
                  <a:lnTo>
                    <a:pt x="2131239" y="129282"/>
                  </a:lnTo>
                  <a:lnTo>
                    <a:pt x="2139816" y="138176"/>
                  </a:lnTo>
                  <a:lnTo>
                    <a:pt x="2148711" y="147070"/>
                  </a:lnTo>
                  <a:lnTo>
                    <a:pt x="2157288" y="156282"/>
                  </a:lnTo>
                  <a:lnTo>
                    <a:pt x="2165548" y="165811"/>
                  </a:lnTo>
                  <a:lnTo>
                    <a:pt x="2173490" y="175658"/>
                  </a:lnTo>
                  <a:lnTo>
                    <a:pt x="2181749" y="185505"/>
                  </a:lnTo>
                  <a:lnTo>
                    <a:pt x="2189373" y="195987"/>
                  </a:lnTo>
                  <a:lnTo>
                    <a:pt x="2196680" y="206152"/>
                  </a:lnTo>
                  <a:lnTo>
                    <a:pt x="2203986" y="216952"/>
                  </a:lnTo>
                  <a:lnTo>
                    <a:pt x="2211293" y="227752"/>
                  </a:lnTo>
                  <a:lnTo>
                    <a:pt x="2217646" y="238870"/>
                  </a:lnTo>
                  <a:lnTo>
                    <a:pt x="2224635" y="249987"/>
                  </a:lnTo>
                  <a:lnTo>
                    <a:pt x="2230671" y="261423"/>
                  </a:lnTo>
                  <a:lnTo>
                    <a:pt x="2237024" y="273175"/>
                  </a:lnTo>
                  <a:lnTo>
                    <a:pt x="2243060" y="285246"/>
                  </a:lnTo>
                  <a:lnTo>
                    <a:pt x="2248778" y="296999"/>
                  </a:lnTo>
                  <a:lnTo>
                    <a:pt x="2253861" y="309069"/>
                  </a:lnTo>
                  <a:lnTo>
                    <a:pt x="2259261" y="321458"/>
                  </a:lnTo>
                  <a:lnTo>
                    <a:pt x="2264344" y="334163"/>
                  </a:lnTo>
                  <a:lnTo>
                    <a:pt x="2269427" y="347187"/>
                  </a:lnTo>
                  <a:lnTo>
                    <a:pt x="2273874" y="359575"/>
                  </a:lnTo>
                  <a:lnTo>
                    <a:pt x="2278004" y="372599"/>
                  </a:lnTo>
                  <a:lnTo>
                    <a:pt x="2282452" y="386257"/>
                  </a:lnTo>
                  <a:lnTo>
                    <a:pt x="2286264" y="399598"/>
                  </a:lnTo>
                  <a:lnTo>
                    <a:pt x="2290076" y="412939"/>
                  </a:lnTo>
                  <a:lnTo>
                    <a:pt x="2292935" y="426598"/>
                  </a:lnTo>
                  <a:lnTo>
                    <a:pt x="2296429" y="440575"/>
                  </a:lnTo>
                  <a:lnTo>
                    <a:pt x="2299288" y="454233"/>
                  </a:lnTo>
                  <a:lnTo>
                    <a:pt x="2301830" y="468527"/>
                  </a:lnTo>
                  <a:lnTo>
                    <a:pt x="2304053" y="482504"/>
                  </a:lnTo>
                  <a:lnTo>
                    <a:pt x="2306595" y="497116"/>
                  </a:lnTo>
                  <a:lnTo>
                    <a:pt x="2308501" y="511410"/>
                  </a:lnTo>
                  <a:lnTo>
                    <a:pt x="2309772" y="526339"/>
                  </a:lnTo>
                  <a:lnTo>
                    <a:pt x="2311360" y="540633"/>
                  </a:lnTo>
                  <a:lnTo>
                    <a:pt x="2312630" y="555245"/>
                  </a:lnTo>
                  <a:lnTo>
                    <a:pt x="2313266" y="570174"/>
                  </a:lnTo>
                  <a:lnTo>
                    <a:pt x="2320255" y="573033"/>
                  </a:lnTo>
                  <a:lnTo>
                    <a:pt x="2327244" y="576209"/>
                  </a:lnTo>
                  <a:lnTo>
                    <a:pt x="2333597" y="579704"/>
                  </a:lnTo>
                  <a:lnTo>
                    <a:pt x="2339633" y="583515"/>
                  </a:lnTo>
                  <a:lnTo>
                    <a:pt x="2345351" y="587645"/>
                  </a:lnTo>
                  <a:lnTo>
                    <a:pt x="2350751" y="592727"/>
                  </a:lnTo>
                  <a:lnTo>
                    <a:pt x="2356152" y="597809"/>
                  </a:lnTo>
                  <a:lnTo>
                    <a:pt x="2361234" y="603527"/>
                  </a:lnTo>
                  <a:lnTo>
                    <a:pt x="2365364" y="609562"/>
                  </a:lnTo>
                  <a:lnTo>
                    <a:pt x="2369494" y="616233"/>
                  </a:lnTo>
                  <a:lnTo>
                    <a:pt x="2372988" y="622903"/>
                  </a:lnTo>
                  <a:lnTo>
                    <a:pt x="2376483" y="630527"/>
                  </a:lnTo>
                  <a:lnTo>
                    <a:pt x="2379024" y="638786"/>
                  </a:lnTo>
                  <a:lnTo>
                    <a:pt x="2381566" y="647362"/>
                  </a:lnTo>
                  <a:lnTo>
                    <a:pt x="2383472" y="656574"/>
                  </a:lnTo>
                  <a:lnTo>
                    <a:pt x="2384425" y="666103"/>
                  </a:lnTo>
                  <a:lnTo>
                    <a:pt x="2385378" y="674362"/>
                  </a:lnTo>
                  <a:lnTo>
                    <a:pt x="2385695" y="681985"/>
                  </a:lnTo>
                  <a:lnTo>
                    <a:pt x="2386013" y="689927"/>
                  </a:lnTo>
                  <a:lnTo>
                    <a:pt x="2385695" y="698503"/>
                  </a:lnTo>
                  <a:lnTo>
                    <a:pt x="2385378" y="706444"/>
                  </a:lnTo>
                  <a:lnTo>
                    <a:pt x="2384425" y="714703"/>
                  </a:lnTo>
                  <a:lnTo>
                    <a:pt x="2383472" y="723279"/>
                  </a:lnTo>
                  <a:lnTo>
                    <a:pt x="2381883" y="731538"/>
                  </a:lnTo>
                  <a:lnTo>
                    <a:pt x="2380295" y="740115"/>
                  </a:lnTo>
                  <a:lnTo>
                    <a:pt x="2378389" y="748373"/>
                  </a:lnTo>
                  <a:lnTo>
                    <a:pt x="2376483" y="756950"/>
                  </a:lnTo>
                  <a:lnTo>
                    <a:pt x="2374259" y="765526"/>
                  </a:lnTo>
                  <a:lnTo>
                    <a:pt x="2371400" y="773467"/>
                  </a:lnTo>
                  <a:lnTo>
                    <a:pt x="2368541" y="781726"/>
                  </a:lnTo>
                  <a:lnTo>
                    <a:pt x="2365364" y="789985"/>
                  </a:lnTo>
                  <a:lnTo>
                    <a:pt x="2361870" y="797926"/>
                  </a:lnTo>
                  <a:lnTo>
                    <a:pt x="2358376" y="805550"/>
                  </a:lnTo>
                  <a:lnTo>
                    <a:pt x="2354563" y="813173"/>
                  </a:lnTo>
                  <a:lnTo>
                    <a:pt x="2350434" y="820479"/>
                  </a:lnTo>
                  <a:lnTo>
                    <a:pt x="2346304" y="827785"/>
                  </a:lnTo>
                  <a:lnTo>
                    <a:pt x="2341539" y="834773"/>
                  </a:lnTo>
                  <a:lnTo>
                    <a:pt x="2337091" y="841444"/>
                  </a:lnTo>
                  <a:lnTo>
                    <a:pt x="2332009" y="848114"/>
                  </a:lnTo>
                  <a:lnTo>
                    <a:pt x="2326608" y="854149"/>
                  </a:lnTo>
                  <a:lnTo>
                    <a:pt x="2321843" y="859867"/>
                  </a:lnTo>
                  <a:lnTo>
                    <a:pt x="2316125" y="865585"/>
                  </a:lnTo>
                  <a:lnTo>
                    <a:pt x="2310407" y="870667"/>
                  </a:lnTo>
                  <a:lnTo>
                    <a:pt x="2304689" y="875432"/>
                  </a:lnTo>
                  <a:lnTo>
                    <a:pt x="2298335" y="879879"/>
                  </a:lnTo>
                  <a:lnTo>
                    <a:pt x="2292300" y="884008"/>
                  </a:lnTo>
                  <a:lnTo>
                    <a:pt x="2285628" y="887502"/>
                  </a:lnTo>
                  <a:lnTo>
                    <a:pt x="2279275" y="890996"/>
                  </a:lnTo>
                  <a:lnTo>
                    <a:pt x="2273239" y="915137"/>
                  </a:lnTo>
                  <a:lnTo>
                    <a:pt x="2266250" y="938643"/>
                  </a:lnTo>
                  <a:lnTo>
                    <a:pt x="2258626" y="962467"/>
                  </a:lnTo>
                  <a:lnTo>
                    <a:pt x="2251002" y="986290"/>
                  </a:lnTo>
                  <a:lnTo>
                    <a:pt x="2242425" y="1009161"/>
                  </a:lnTo>
                  <a:lnTo>
                    <a:pt x="2233212" y="1032031"/>
                  </a:lnTo>
                  <a:lnTo>
                    <a:pt x="2223682" y="1054584"/>
                  </a:lnTo>
                  <a:lnTo>
                    <a:pt x="2213834" y="1076819"/>
                  </a:lnTo>
                  <a:lnTo>
                    <a:pt x="2203351" y="1098419"/>
                  </a:lnTo>
                  <a:lnTo>
                    <a:pt x="2192232" y="1119701"/>
                  </a:lnTo>
                  <a:lnTo>
                    <a:pt x="2180479" y="1140348"/>
                  </a:lnTo>
                  <a:lnTo>
                    <a:pt x="2168407" y="1160360"/>
                  </a:lnTo>
                  <a:lnTo>
                    <a:pt x="2155700" y="1179736"/>
                  </a:lnTo>
                  <a:lnTo>
                    <a:pt x="2142358" y="1198477"/>
                  </a:lnTo>
                  <a:lnTo>
                    <a:pt x="2128380" y="1216901"/>
                  </a:lnTo>
                  <a:lnTo>
                    <a:pt x="2114403" y="1234054"/>
                  </a:lnTo>
                  <a:lnTo>
                    <a:pt x="2106779" y="1242630"/>
                  </a:lnTo>
                  <a:lnTo>
                    <a:pt x="2099472" y="1250889"/>
                  </a:lnTo>
                  <a:lnTo>
                    <a:pt x="2091848" y="1259148"/>
                  </a:lnTo>
                  <a:lnTo>
                    <a:pt x="2083589" y="1266771"/>
                  </a:lnTo>
                  <a:lnTo>
                    <a:pt x="2075647" y="1274395"/>
                  </a:lnTo>
                  <a:lnTo>
                    <a:pt x="2067705" y="1282018"/>
                  </a:lnTo>
                  <a:lnTo>
                    <a:pt x="2059445" y="1289006"/>
                  </a:lnTo>
                  <a:lnTo>
                    <a:pt x="2051186" y="1295994"/>
                  </a:lnTo>
                  <a:lnTo>
                    <a:pt x="2042609" y="1302665"/>
                  </a:lnTo>
                  <a:lnTo>
                    <a:pt x="2034032" y="1309018"/>
                  </a:lnTo>
                  <a:lnTo>
                    <a:pt x="2025137" y="1315688"/>
                  </a:lnTo>
                  <a:lnTo>
                    <a:pt x="2016242" y="1321724"/>
                  </a:lnTo>
                  <a:lnTo>
                    <a:pt x="2007029" y="1327441"/>
                  </a:lnTo>
                  <a:lnTo>
                    <a:pt x="1997817" y="1332841"/>
                  </a:lnTo>
                  <a:lnTo>
                    <a:pt x="1988922" y="1338241"/>
                  </a:lnTo>
                  <a:lnTo>
                    <a:pt x="1979074" y="1343324"/>
                  </a:lnTo>
                  <a:lnTo>
                    <a:pt x="1969544" y="1348088"/>
                  </a:lnTo>
                  <a:lnTo>
                    <a:pt x="1960014" y="1352535"/>
                  </a:lnTo>
                  <a:lnTo>
                    <a:pt x="1950166" y="1356665"/>
                  </a:lnTo>
                  <a:lnTo>
                    <a:pt x="1940000" y="1360477"/>
                  </a:lnTo>
                  <a:lnTo>
                    <a:pt x="1929835" y="1364288"/>
                  </a:lnTo>
                  <a:lnTo>
                    <a:pt x="1919352" y="1367782"/>
                  </a:lnTo>
                  <a:lnTo>
                    <a:pt x="1909186" y="1370641"/>
                  </a:lnTo>
                  <a:lnTo>
                    <a:pt x="1898703" y="1373500"/>
                  </a:lnTo>
                  <a:lnTo>
                    <a:pt x="1888220" y="1375724"/>
                  </a:lnTo>
                  <a:lnTo>
                    <a:pt x="1877101" y="1377947"/>
                  </a:lnTo>
                  <a:lnTo>
                    <a:pt x="1865982" y="1379853"/>
                  </a:lnTo>
                  <a:lnTo>
                    <a:pt x="1854864" y="1381123"/>
                  </a:lnTo>
                  <a:lnTo>
                    <a:pt x="1843745" y="1382712"/>
                  </a:lnTo>
                  <a:lnTo>
                    <a:pt x="1832309" y="1383347"/>
                  </a:lnTo>
                  <a:lnTo>
                    <a:pt x="1820873" y="1383665"/>
                  </a:lnTo>
                  <a:lnTo>
                    <a:pt x="1808801" y="1384300"/>
                  </a:lnTo>
                  <a:lnTo>
                    <a:pt x="1797365" y="1383665"/>
                  </a:lnTo>
                  <a:lnTo>
                    <a:pt x="1785929" y="1383347"/>
                  </a:lnTo>
                  <a:lnTo>
                    <a:pt x="1774493" y="1382712"/>
                  </a:lnTo>
                  <a:lnTo>
                    <a:pt x="1763374" y="1381441"/>
                  </a:lnTo>
                  <a:lnTo>
                    <a:pt x="1752256" y="1379853"/>
                  </a:lnTo>
                  <a:lnTo>
                    <a:pt x="1741137" y="1377947"/>
                  </a:lnTo>
                  <a:lnTo>
                    <a:pt x="1730336" y="1375724"/>
                  </a:lnTo>
                  <a:lnTo>
                    <a:pt x="1719535" y="1373500"/>
                  </a:lnTo>
                  <a:lnTo>
                    <a:pt x="1709052" y="1370641"/>
                  </a:lnTo>
                  <a:lnTo>
                    <a:pt x="1698569" y="1367782"/>
                  </a:lnTo>
                  <a:lnTo>
                    <a:pt x="1688721" y="1364606"/>
                  </a:lnTo>
                  <a:lnTo>
                    <a:pt x="1678238" y="1360794"/>
                  </a:lnTo>
                  <a:lnTo>
                    <a:pt x="1668390" y="1356982"/>
                  </a:lnTo>
                  <a:lnTo>
                    <a:pt x="1658542" y="1352853"/>
                  </a:lnTo>
                  <a:lnTo>
                    <a:pt x="1649012" y="1348088"/>
                  </a:lnTo>
                  <a:lnTo>
                    <a:pt x="1639164" y="1343641"/>
                  </a:lnTo>
                  <a:lnTo>
                    <a:pt x="1630269" y="1338559"/>
                  </a:lnTo>
                  <a:lnTo>
                    <a:pt x="1620421" y="1333794"/>
                  </a:lnTo>
                  <a:lnTo>
                    <a:pt x="1611526" y="1327759"/>
                  </a:lnTo>
                  <a:lnTo>
                    <a:pt x="1602632" y="1322042"/>
                  </a:lnTo>
                  <a:lnTo>
                    <a:pt x="1593737" y="1316324"/>
                  </a:lnTo>
                  <a:lnTo>
                    <a:pt x="1584842" y="1309971"/>
                  </a:lnTo>
                  <a:lnTo>
                    <a:pt x="1576265" y="1303936"/>
                  </a:lnTo>
                  <a:lnTo>
                    <a:pt x="1567688" y="1296947"/>
                  </a:lnTo>
                  <a:lnTo>
                    <a:pt x="1559746" y="1289959"/>
                  </a:lnTo>
                  <a:lnTo>
                    <a:pt x="1551169" y="1282653"/>
                  </a:lnTo>
                  <a:lnTo>
                    <a:pt x="1543227" y="1275348"/>
                  </a:lnTo>
                  <a:lnTo>
                    <a:pt x="1535285" y="1267724"/>
                  </a:lnTo>
                  <a:lnTo>
                    <a:pt x="1527661" y="1260100"/>
                  </a:lnTo>
                  <a:lnTo>
                    <a:pt x="1520037" y="1252159"/>
                  </a:lnTo>
                  <a:lnTo>
                    <a:pt x="1512095" y="1244218"/>
                  </a:lnTo>
                  <a:lnTo>
                    <a:pt x="1505106" y="1235642"/>
                  </a:lnTo>
                  <a:lnTo>
                    <a:pt x="1490811" y="1218489"/>
                  </a:lnTo>
                  <a:lnTo>
                    <a:pt x="1477151" y="1200383"/>
                  </a:lnTo>
                  <a:lnTo>
                    <a:pt x="1463491" y="1181642"/>
                  </a:lnTo>
                  <a:lnTo>
                    <a:pt x="1451102" y="1162583"/>
                  </a:lnTo>
                  <a:lnTo>
                    <a:pt x="1438712" y="1142572"/>
                  </a:lnTo>
                  <a:lnTo>
                    <a:pt x="1426958" y="1121925"/>
                  </a:lnTo>
                  <a:lnTo>
                    <a:pt x="1415840" y="1101278"/>
                  </a:lnTo>
                  <a:lnTo>
                    <a:pt x="1405357" y="1079678"/>
                  </a:lnTo>
                  <a:lnTo>
                    <a:pt x="1395191" y="1057760"/>
                  </a:lnTo>
                  <a:lnTo>
                    <a:pt x="1385979" y="1035525"/>
                  </a:lnTo>
                  <a:lnTo>
                    <a:pt x="1376766" y="1012972"/>
                  </a:lnTo>
                  <a:lnTo>
                    <a:pt x="1368189" y="989467"/>
                  </a:lnTo>
                  <a:lnTo>
                    <a:pt x="1360247" y="966278"/>
                  </a:lnTo>
                  <a:lnTo>
                    <a:pt x="1352941" y="943090"/>
                  </a:lnTo>
                  <a:lnTo>
                    <a:pt x="1346269" y="919267"/>
                  </a:lnTo>
                  <a:lnTo>
                    <a:pt x="1339598" y="895126"/>
                  </a:lnTo>
                  <a:lnTo>
                    <a:pt x="1332292" y="892902"/>
                  </a:lnTo>
                  <a:lnTo>
                    <a:pt x="1324985" y="889726"/>
                  </a:lnTo>
                  <a:lnTo>
                    <a:pt x="1318314" y="886232"/>
                  </a:lnTo>
                  <a:lnTo>
                    <a:pt x="1311325" y="882420"/>
                  </a:lnTo>
                  <a:lnTo>
                    <a:pt x="1304654" y="878290"/>
                  </a:lnTo>
                  <a:lnTo>
                    <a:pt x="1298619" y="873208"/>
                  </a:lnTo>
                  <a:lnTo>
                    <a:pt x="1292265" y="867808"/>
                  </a:lnTo>
                  <a:lnTo>
                    <a:pt x="1286547" y="862726"/>
                  </a:lnTo>
                  <a:lnTo>
                    <a:pt x="1280829" y="856373"/>
                  </a:lnTo>
                  <a:lnTo>
                    <a:pt x="1274793" y="850020"/>
                  </a:lnTo>
                  <a:lnTo>
                    <a:pt x="1269710" y="843032"/>
                  </a:lnTo>
                  <a:lnTo>
                    <a:pt x="1264627" y="836044"/>
                  </a:lnTo>
                  <a:lnTo>
                    <a:pt x="1259545" y="828738"/>
                  </a:lnTo>
                  <a:lnTo>
                    <a:pt x="1255097" y="821114"/>
                  </a:lnTo>
                  <a:lnTo>
                    <a:pt x="1250968" y="813491"/>
                  </a:lnTo>
                  <a:lnTo>
                    <a:pt x="1246520" y="805550"/>
                  </a:lnTo>
                  <a:lnTo>
                    <a:pt x="1242708" y="796973"/>
                  </a:lnTo>
                  <a:lnTo>
                    <a:pt x="1239214" y="788714"/>
                  </a:lnTo>
                  <a:lnTo>
                    <a:pt x="1236037" y="780138"/>
                  </a:lnTo>
                  <a:lnTo>
                    <a:pt x="1232860" y="771562"/>
                  </a:lnTo>
                  <a:lnTo>
                    <a:pt x="1230001" y="762667"/>
                  </a:lnTo>
                  <a:lnTo>
                    <a:pt x="1227460" y="753773"/>
                  </a:lnTo>
                  <a:lnTo>
                    <a:pt x="1225554" y="745197"/>
                  </a:lnTo>
                  <a:lnTo>
                    <a:pt x="1223648" y="735985"/>
                  </a:lnTo>
                  <a:lnTo>
                    <a:pt x="1222059" y="727091"/>
                  </a:lnTo>
                  <a:lnTo>
                    <a:pt x="1220471" y="718197"/>
                  </a:lnTo>
                  <a:lnTo>
                    <a:pt x="1219836" y="708985"/>
                  </a:lnTo>
                  <a:lnTo>
                    <a:pt x="1219200" y="700409"/>
                  </a:lnTo>
                  <a:lnTo>
                    <a:pt x="1219200" y="691832"/>
                  </a:lnTo>
                  <a:lnTo>
                    <a:pt x="1219200" y="682938"/>
                  </a:lnTo>
                  <a:lnTo>
                    <a:pt x="1219518" y="674680"/>
                  </a:lnTo>
                  <a:lnTo>
                    <a:pt x="1220153" y="666103"/>
                  </a:lnTo>
                  <a:lnTo>
                    <a:pt x="1221742" y="655621"/>
                  </a:lnTo>
                  <a:lnTo>
                    <a:pt x="1223648" y="645456"/>
                  </a:lnTo>
                  <a:lnTo>
                    <a:pt x="1226824" y="635927"/>
                  </a:lnTo>
                  <a:lnTo>
                    <a:pt x="1229683" y="627350"/>
                  </a:lnTo>
                  <a:lnTo>
                    <a:pt x="1233496" y="618774"/>
                  </a:lnTo>
                  <a:lnTo>
                    <a:pt x="1237943" y="611468"/>
                  </a:lnTo>
                  <a:lnTo>
                    <a:pt x="1242708" y="604162"/>
                  </a:lnTo>
                  <a:lnTo>
                    <a:pt x="1248108" y="598127"/>
                  </a:lnTo>
                  <a:lnTo>
                    <a:pt x="1253827" y="592409"/>
                  </a:lnTo>
                  <a:lnTo>
                    <a:pt x="1259862" y="587009"/>
                  </a:lnTo>
                  <a:lnTo>
                    <a:pt x="1266534" y="581927"/>
                  </a:lnTo>
                  <a:lnTo>
                    <a:pt x="1273522" y="577798"/>
                  </a:lnTo>
                  <a:lnTo>
                    <a:pt x="1280829" y="574304"/>
                  </a:lnTo>
                  <a:lnTo>
                    <a:pt x="1288453" y="570809"/>
                  </a:lnTo>
                  <a:lnTo>
                    <a:pt x="1296395" y="568268"/>
                  </a:lnTo>
                  <a:lnTo>
                    <a:pt x="1304654" y="566045"/>
                  </a:lnTo>
                  <a:lnTo>
                    <a:pt x="1305607" y="551115"/>
                  </a:lnTo>
                  <a:lnTo>
                    <a:pt x="1306560" y="536504"/>
                  </a:lnTo>
                  <a:lnTo>
                    <a:pt x="1308149" y="521892"/>
                  </a:lnTo>
                  <a:lnTo>
                    <a:pt x="1310055" y="507598"/>
                  </a:lnTo>
                  <a:lnTo>
                    <a:pt x="1311961" y="493304"/>
                  </a:lnTo>
                  <a:lnTo>
                    <a:pt x="1314502" y="479010"/>
                  </a:lnTo>
                  <a:lnTo>
                    <a:pt x="1316726" y="465033"/>
                  </a:lnTo>
                  <a:lnTo>
                    <a:pt x="1319267" y="450739"/>
                  </a:lnTo>
                  <a:lnTo>
                    <a:pt x="1322444" y="437081"/>
                  </a:lnTo>
                  <a:lnTo>
                    <a:pt x="1325303" y="423104"/>
                  </a:lnTo>
                  <a:lnTo>
                    <a:pt x="1328797" y="409763"/>
                  </a:lnTo>
                  <a:lnTo>
                    <a:pt x="1332610" y="396422"/>
                  </a:lnTo>
                  <a:lnTo>
                    <a:pt x="1336422" y="383081"/>
                  </a:lnTo>
                  <a:lnTo>
                    <a:pt x="1340869" y="370057"/>
                  </a:lnTo>
                  <a:lnTo>
                    <a:pt x="1344999" y="357034"/>
                  </a:lnTo>
                  <a:lnTo>
                    <a:pt x="1349446" y="344010"/>
                  </a:lnTo>
                  <a:lnTo>
                    <a:pt x="1354529" y="331305"/>
                  </a:lnTo>
                  <a:lnTo>
                    <a:pt x="1359612" y="319234"/>
                  </a:lnTo>
                  <a:lnTo>
                    <a:pt x="1365012" y="306528"/>
                  </a:lnTo>
                  <a:lnTo>
                    <a:pt x="1370095" y="294775"/>
                  </a:lnTo>
                  <a:lnTo>
                    <a:pt x="1376131" y="282705"/>
                  </a:lnTo>
                  <a:lnTo>
                    <a:pt x="1382167" y="270952"/>
                  </a:lnTo>
                  <a:lnTo>
                    <a:pt x="1388202" y="259517"/>
                  </a:lnTo>
                  <a:lnTo>
                    <a:pt x="1394873" y="248081"/>
                  </a:lnTo>
                  <a:lnTo>
                    <a:pt x="1401227" y="236964"/>
                  </a:lnTo>
                  <a:lnTo>
                    <a:pt x="1408216" y="225846"/>
                  </a:lnTo>
                  <a:lnTo>
                    <a:pt x="1414887" y="215046"/>
                  </a:lnTo>
                  <a:lnTo>
                    <a:pt x="1422193" y="204246"/>
                  </a:lnTo>
                  <a:lnTo>
                    <a:pt x="1429817" y="194082"/>
                  </a:lnTo>
                  <a:lnTo>
                    <a:pt x="1437759" y="183917"/>
                  </a:lnTo>
                  <a:lnTo>
                    <a:pt x="1445701" y="174070"/>
                  </a:lnTo>
                  <a:lnTo>
                    <a:pt x="1453643" y="164541"/>
                  </a:lnTo>
                  <a:lnTo>
                    <a:pt x="1461585" y="155011"/>
                  </a:lnTo>
                  <a:lnTo>
                    <a:pt x="1470480" y="145799"/>
                  </a:lnTo>
                  <a:lnTo>
                    <a:pt x="1479057" y="136588"/>
                  </a:lnTo>
                  <a:lnTo>
                    <a:pt x="1488269" y="128329"/>
                  </a:lnTo>
                  <a:lnTo>
                    <a:pt x="1496846" y="119753"/>
                  </a:lnTo>
                  <a:lnTo>
                    <a:pt x="1506377" y="111494"/>
                  </a:lnTo>
                  <a:lnTo>
                    <a:pt x="1515589" y="103235"/>
                  </a:lnTo>
                  <a:lnTo>
                    <a:pt x="1525755" y="95611"/>
                  </a:lnTo>
                  <a:lnTo>
                    <a:pt x="1535285" y="88306"/>
                  </a:lnTo>
                  <a:lnTo>
                    <a:pt x="1545133" y="81000"/>
                  </a:lnTo>
                  <a:lnTo>
                    <a:pt x="1555616" y="74329"/>
                  </a:lnTo>
                  <a:lnTo>
                    <a:pt x="1565781" y="67659"/>
                  </a:lnTo>
                  <a:lnTo>
                    <a:pt x="1576582" y="61306"/>
                  </a:lnTo>
                  <a:lnTo>
                    <a:pt x="1587383" y="54953"/>
                  </a:lnTo>
                  <a:lnTo>
                    <a:pt x="1597866" y="49235"/>
                  </a:lnTo>
                  <a:lnTo>
                    <a:pt x="1608985" y="44153"/>
                  </a:lnTo>
                  <a:lnTo>
                    <a:pt x="1620421" y="38753"/>
                  </a:lnTo>
                  <a:lnTo>
                    <a:pt x="1632175" y="33988"/>
                  </a:lnTo>
                  <a:lnTo>
                    <a:pt x="1643611" y="29541"/>
                  </a:lnTo>
                  <a:lnTo>
                    <a:pt x="1655365" y="25412"/>
                  </a:lnTo>
                  <a:lnTo>
                    <a:pt x="1667119" y="20965"/>
                  </a:lnTo>
                  <a:lnTo>
                    <a:pt x="1679508" y="17471"/>
                  </a:lnTo>
                  <a:lnTo>
                    <a:pt x="1691898" y="14294"/>
                  </a:lnTo>
                  <a:lnTo>
                    <a:pt x="1703969" y="11435"/>
                  </a:lnTo>
                  <a:lnTo>
                    <a:pt x="1716676" y="8894"/>
                  </a:lnTo>
                  <a:lnTo>
                    <a:pt x="1729383" y="6353"/>
                  </a:lnTo>
                  <a:lnTo>
                    <a:pt x="1742408" y="4447"/>
                  </a:lnTo>
                  <a:lnTo>
                    <a:pt x="1755432" y="3177"/>
                  </a:lnTo>
                  <a:lnTo>
                    <a:pt x="1768457" y="1588"/>
                  </a:lnTo>
                  <a:lnTo>
                    <a:pt x="1781799" y="635"/>
                  </a:lnTo>
                  <a:lnTo>
                    <a:pt x="1795459" y="318"/>
                  </a:lnTo>
                  <a:lnTo>
                    <a:pt x="180880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45073" name="组合 88"/>
          <p:cNvGrpSpPr/>
          <p:nvPr/>
        </p:nvGrpSpPr>
        <p:grpSpPr bwMode="auto">
          <a:xfrm>
            <a:off x="10033000" y="4027488"/>
            <a:ext cx="1676400" cy="1254125"/>
            <a:chOff x="10033000" y="4001013"/>
            <a:chExt cx="1675795" cy="1254035"/>
          </a:xfrm>
        </p:grpSpPr>
        <p:sp>
          <p:nvSpPr>
            <p:cNvPr id="64" name="圆角矩形 63"/>
            <p:cNvSpPr/>
            <p:nvPr/>
          </p:nvSpPr>
          <p:spPr>
            <a:xfrm>
              <a:off x="10244062" y="4001013"/>
              <a:ext cx="1253672" cy="125244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65" name="圆角矩形 64"/>
            <p:cNvSpPr/>
            <p:nvPr/>
          </p:nvSpPr>
          <p:spPr>
            <a:xfrm>
              <a:off x="10244062" y="4002600"/>
              <a:ext cx="1253672" cy="125244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45087" name="文本框 91"/>
            <p:cNvSpPr txBox="1">
              <a:spLocks noChangeArrowheads="1"/>
            </p:cNvSpPr>
            <p:nvPr/>
          </p:nvSpPr>
          <p:spPr bwMode="auto">
            <a:xfrm>
              <a:off x="10033000" y="4802357"/>
              <a:ext cx="1675795" cy="3388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人员详情统计</a:t>
              </a:r>
            </a:p>
          </p:txBody>
        </p:sp>
        <p:pic>
          <p:nvPicPr>
            <p:cNvPr id="45088" name="图片 92"/>
            <p:cNvPicPr>
              <a:picLocks noChangeAspect="1"/>
            </p:cNvPicPr>
            <p:nvPr/>
          </p:nvPicPr>
          <p:blipFill>
            <a:blip r:embed="rId12" cstate="print">
              <a:biLevel thresh="50000"/>
              <a:grayscl/>
            </a:blip>
            <a:srcRect/>
            <a:stretch>
              <a:fillRect/>
            </a:stretch>
          </p:blipFill>
          <p:spPr bwMode="auto">
            <a:xfrm>
              <a:off x="10595256" y="4245131"/>
              <a:ext cx="551282" cy="551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8" name="矩形 104"/>
          <p:cNvSpPr>
            <a:spLocks noChangeArrowheads="1"/>
          </p:cNvSpPr>
          <p:nvPr/>
        </p:nvSpPr>
        <p:spPr bwMode="auto">
          <a:xfrm>
            <a:off x="5302250" y="1274763"/>
            <a:ext cx="4011613" cy="546100"/>
          </a:xfrm>
          <a:prstGeom prst="rect">
            <a:avLst/>
          </a:prstGeom>
          <a:noFill/>
          <a:ln>
            <a:noFill/>
          </a:ln>
        </p:spPr>
        <p:txBody>
          <a:bodyPr wrap="none" lIns="95097" tIns="47549" rIns="95097" bIns="4754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935" b="1" dirty="0">
                <a:solidFill>
                  <a:srgbClr val="009D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&lt;3&gt;</a:t>
            </a:r>
            <a:r>
              <a:rPr lang="zh-CN" altLang="en-US" sz="2935" b="1" dirty="0">
                <a:solidFill>
                  <a:srgbClr val="009D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社区事务管理系统</a:t>
            </a:r>
          </a:p>
        </p:txBody>
      </p:sp>
      <p:grpSp>
        <p:nvGrpSpPr>
          <p:cNvPr id="45075" name="组合 105"/>
          <p:cNvGrpSpPr/>
          <p:nvPr/>
        </p:nvGrpSpPr>
        <p:grpSpPr bwMode="auto">
          <a:xfrm>
            <a:off x="3765550" y="1287463"/>
            <a:ext cx="509588" cy="500062"/>
            <a:chOff x="2003319" y="1262128"/>
            <a:chExt cx="509598" cy="499217"/>
          </a:xfrm>
        </p:grpSpPr>
        <p:sp>
          <p:nvSpPr>
            <p:cNvPr id="70" name="矩形 69"/>
            <p:cNvSpPr/>
            <p:nvPr/>
          </p:nvSpPr>
          <p:spPr>
            <a:xfrm>
              <a:off x="2028719" y="1262128"/>
              <a:ext cx="463559" cy="46435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71" name="文本框 107"/>
            <p:cNvSpPr txBox="1">
              <a:spLocks noChangeArrowheads="1"/>
            </p:cNvSpPr>
            <p:nvPr/>
          </p:nvSpPr>
          <p:spPr bwMode="auto">
            <a:xfrm>
              <a:off x="2003319" y="1279560"/>
              <a:ext cx="509598" cy="48178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535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</a:t>
              </a:r>
            </a:p>
          </p:txBody>
        </p:sp>
      </p:grpSp>
      <p:grpSp>
        <p:nvGrpSpPr>
          <p:cNvPr id="45076" name="组合 108"/>
          <p:cNvGrpSpPr/>
          <p:nvPr/>
        </p:nvGrpSpPr>
        <p:grpSpPr bwMode="auto">
          <a:xfrm>
            <a:off x="4287838" y="1287463"/>
            <a:ext cx="511175" cy="490537"/>
            <a:chOff x="2627889" y="1262128"/>
            <a:chExt cx="509598" cy="490330"/>
          </a:xfrm>
        </p:grpSpPr>
        <p:sp>
          <p:nvSpPr>
            <p:cNvPr id="73" name="矩形 72"/>
            <p:cNvSpPr/>
            <p:nvPr/>
          </p:nvSpPr>
          <p:spPr>
            <a:xfrm>
              <a:off x="2657958" y="1262128"/>
              <a:ext cx="465285" cy="46494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74" name="文本框 110"/>
            <p:cNvSpPr txBox="1">
              <a:spLocks noChangeArrowheads="1"/>
            </p:cNvSpPr>
            <p:nvPr/>
          </p:nvSpPr>
          <p:spPr bwMode="auto">
            <a:xfrm>
              <a:off x="2627889" y="1271649"/>
              <a:ext cx="509598" cy="48080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535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应</a:t>
              </a:r>
            </a:p>
          </p:txBody>
        </p:sp>
      </p:grpSp>
      <p:grpSp>
        <p:nvGrpSpPr>
          <p:cNvPr id="45077" name="组合 111"/>
          <p:cNvGrpSpPr/>
          <p:nvPr/>
        </p:nvGrpSpPr>
        <p:grpSpPr bwMode="auto">
          <a:xfrm>
            <a:off x="4821238" y="1287463"/>
            <a:ext cx="511175" cy="500062"/>
            <a:chOff x="3321254" y="1262128"/>
            <a:chExt cx="509598" cy="499762"/>
          </a:xfrm>
        </p:grpSpPr>
        <p:sp>
          <p:nvSpPr>
            <p:cNvPr id="76" name="矩形 75"/>
            <p:cNvSpPr/>
            <p:nvPr/>
          </p:nvSpPr>
          <p:spPr>
            <a:xfrm>
              <a:off x="3333915" y="1262128"/>
              <a:ext cx="465285" cy="46485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77" name="文本框 113"/>
            <p:cNvSpPr txBox="1">
              <a:spLocks noChangeArrowheads="1"/>
            </p:cNvSpPr>
            <p:nvPr/>
          </p:nvSpPr>
          <p:spPr bwMode="auto">
            <a:xfrm>
              <a:off x="3321254" y="1279580"/>
              <a:ext cx="509598" cy="4823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535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</a:t>
              </a:r>
            </a:p>
          </p:txBody>
        </p:sp>
      </p:grpSp>
      <p:sp>
        <p:nvSpPr>
          <p:cNvPr id="78" name="标题 1"/>
          <p:cNvSpPr txBox="1"/>
          <p:nvPr/>
        </p:nvSpPr>
        <p:spPr bwMode="auto">
          <a:xfrm>
            <a:off x="190500" y="87313"/>
            <a:ext cx="10953750" cy="698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265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Unisee</a:t>
            </a:r>
            <a:r>
              <a:rPr lang="zh-CN" altLang="en-US" sz="426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426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426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426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en-US" altLang="zh-CN" sz="426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26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定制业务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024188" y="1903413"/>
            <a:ext cx="7008812" cy="582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建设背景</a:t>
            </a:r>
          </a:p>
        </p:txBody>
      </p:sp>
      <p:sp>
        <p:nvSpPr>
          <p:cNvPr id="11" name="Rectangle 4"/>
          <p:cNvSpPr/>
          <p:nvPr/>
        </p:nvSpPr>
        <p:spPr>
          <a:xfrm>
            <a:off x="1968500" y="1903413"/>
            <a:ext cx="946150" cy="582612"/>
          </a:xfrm>
          <a:prstGeom prst="rect">
            <a:avLst/>
          </a:prstGeom>
          <a:solidFill>
            <a:srgbClr val="228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01</a:t>
            </a:r>
            <a:endParaRPr lang="en-US" sz="2000" b="1" dirty="0">
              <a:solidFill>
                <a:schemeClr val="bg1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12" name="矩形 9"/>
          <p:cNvSpPr>
            <a:spLocks noChangeArrowheads="1"/>
          </p:cNvSpPr>
          <p:nvPr/>
        </p:nvSpPr>
        <p:spPr bwMode="auto">
          <a:xfrm>
            <a:off x="3048000" y="2678113"/>
            <a:ext cx="7008813" cy="582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建设内容</a:t>
            </a:r>
          </a:p>
        </p:txBody>
      </p:sp>
      <p:sp>
        <p:nvSpPr>
          <p:cNvPr id="13" name="Rectangle 4"/>
          <p:cNvSpPr/>
          <p:nvPr/>
        </p:nvSpPr>
        <p:spPr>
          <a:xfrm>
            <a:off x="1992313" y="2678113"/>
            <a:ext cx="947737" cy="582612"/>
          </a:xfrm>
          <a:prstGeom prst="rect">
            <a:avLst/>
          </a:prstGeom>
          <a:solidFill>
            <a:srgbClr val="228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Broadway" panose="04040905080B02020502" pitchFamily="82" charset="0"/>
                <a:ea typeface="微软雅黑" panose="020B0503020204020204" pitchFamily="34" charset="-122"/>
              </a:rPr>
              <a:t>02</a:t>
            </a:r>
            <a:endParaRPr lang="en-US" sz="2000" b="1" dirty="0"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14" name="矩形 9"/>
          <p:cNvSpPr>
            <a:spLocks noChangeArrowheads="1"/>
          </p:cNvSpPr>
          <p:nvPr/>
        </p:nvSpPr>
        <p:spPr bwMode="auto">
          <a:xfrm>
            <a:off x="3048000" y="3440113"/>
            <a:ext cx="7008813" cy="5826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Calibri" panose="020F0502020204030204" pitchFamily="34" charset="0"/>
              </a:rPr>
              <a:t>案例分享</a:t>
            </a:r>
          </a:p>
        </p:txBody>
      </p:sp>
      <p:sp>
        <p:nvSpPr>
          <p:cNvPr id="15" name="Rectangle 4"/>
          <p:cNvSpPr/>
          <p:nvPr/>
        </p:nvSpPr>
        <p:spPr>
          <a:xfrm>
            <a:off x="1992313" y="3440113"/>
            <a:ext cx="947737" cy="582612"/>
          </a:xfrm>
          <a:prstGeom prst="rect">
            <a:avLst/>
          </a:prstGeom>
          <a:solidFill>
            <a:srgbClr val="228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Broadway" panose="04040905080B02020502" pitchFamily="82" charset="0"/>
                <a:ea typeface="微软雅黑" panose="020B0503020204020204" pitchFamily="34" charset="-122"/>
              </a:rPr>
              <a:t>03</a:t>
            </a:r>
            <a:endParaRPr lang="en-US" sz="2000" b="1" dirty="0"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18" name="文本框 13"/>
          <p:cNvSpPr txBox="1">
            <a:spLocks noChangeArrowheads="1"/>
          </p:cNvSpPr>
          <p:nvPr/>
        </p:nvSpPr>
        <p:spPr bwMode="auto">
          <a:xfrm>
            <a:off x="396875" y="341313"/>
            <a:ext cx="2508250" cy="768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265" b="1" dirty="0">
                <a:solidFill>
                  <a:srgbClr val="2E8DC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265" b="1" dirty="0">
              <a:solidFill>
                <a:srgbClr val="2E8DC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 autoUpdateAnimBg="0"/>
      <p:bldP spid="12" grpId="0" bldLvl="0" animBg="1" autoUpdateAnimBg="0"/>
      <p:bldP spid="14" grpId="0" bldLvl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51"/>
          <p:cNvSpPr>
            <a:spLocks noChangeArrowheads="1"/>
          </p:cNvSpPr>
          <p:nvPr/>
        </p:nvSpPr>
        <p:spPr bwMode="auto">
          <a:xfrm>
            <a:off x="285750" y="430213"/>
            <a:ext cx="5378450" cy="9953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865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北京亦庄</a:t>
            </a:r>
            <a:r>
              <a:rPr lang="zh-CN" altLang="en-US" sz="4265" b="1">
                <a:latin typeface="微软雅黑" panose="020B0503020204020204" pitchFamily="34" charset="-122"/>
                <a:ea typeface="微软雅黑" panose="020B0503020204020204" pitchFamily="34" charset="-122"/>
              </a:rPr>
              <a:t>雪亮工程</a:t>
            </a:r>
          </a:p>
        </p:txBody>
      </p:sp>
      <p:sp>
        <p:nvSpPr>
          <p:cNvPr id="47108" name="矩形 5"/>
          <p:cNvSpPr>
            <a:spLocks noChangeArrowheads="1"/>
          </p:cNvSpPr>
          <p:nvPr/>
        </p:nvSpPr>
        <p:spPr bwMode="auto">
          <a:xfrm>
            <a:off x="4572000" y="1589088"/>
            <a:ext cx="7150100" cy="585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微软雅黑" panose="020B0503020204020204" pitchFamily="34" charset="-122"/>
              </a:rPr>
              <a:t>[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大综治流程管理，</a:t>
            </a:r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9+X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业务落地应用</a:t>
            </a:r>
            <a:r>
              <a:rPr lang="zh-CN" altLang="en-US" sz="3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微软雅黑" panose="020B0503020204020204" pitchFamily="34" charset="-122"/>
              </a:rPr>
              <a:t>]</a:t>
            </a:r>
            <a:endParaRPr lang="zh-CN" altLang="en-US" sz="32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矩形 5"/>
          <p:cNvSpPr>
            <a:spLocks noChangeArrowheads="1"/>
          </p:cNvSpPr>
          <p:nvPr/>
        </p:nvSpPr>
        <p:spPr bwMode="auto">
          <a:xfrm>
            <a:off x="1238250" y="2559050"/>
            <a:ext cx="10953750" cy="4062413"/>
          </a:xfrm>
          <a:prstGeom prst="rect">
            <a:avLst/>
          </a:prstGeom>
          <a:solidFill>
            <a:srgbClr val="C00000">
              <a:alpha val="74901"/>
            </a:srgbClr>
          </a:solidFill>
          <a:ln>
            <a:noFill/>
          </a:ln>
        </p:spPr>
        <p:txBody>
          <a:bodyPr lIns="121905" tIns="60953" rIns="121905" bIns="60953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fontAlgn="t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携手</a:t>
            </a:r>
            <a:r>
              <a:rPr lang="en-US" altLang="zh-CN"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Unisee</a:t>
            </a:r>
            <a:r>
              <a:rPr lang="zh-CN" altLang="en-US"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合作伙伴，强化</a:t>
            </a:r>
            <a:r>
              <a:rPr lang="zh-CN" altLang="en-US" sz="2135" b="1">
                <a:latin typeface="微软雅黑" panose="020B0503020204020204" pitchFamily="34" charset="-122"/>
                <a:ea typeface="微软雅黑" panose="020B0503020204020204" pitchFamily="34" charset="-122"/>
              </a:rPr>
              <a:t>北京特色大综治管理机制</a:t>
            </a:r>
            <a:r>
              <a:rPr lang="zh-CN" altLang="en-US"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职能，通过</a:t>
            </a:r>
            <a:r>
              <a:rPr lang="en-US" altLang="zh-CN"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9+X</a:t>
            </a:r>
            <a:r>
              <a:rPr lang="zh-CN" altLang="en-US"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业务软件，实现人、地、物、事、情、组织要素的全面管理</a:t>
            </a:r>
          </a:p>
          <a:p>
            <a:pPr algn="just" eaLnBrk="1" fontAlgn="t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新建</a:t>
            </a:r>
            <a:r>
              <a:rPr lang="en-US" altLang="zh-CN"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1300</a:t>
            </a:r>
            <a:r>
              <a:rPr lang="zh-CN" altLang="en-US"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路智能摄像机，小区出入口及重点道路实现重点人员车辆管控，运用大数据系统对人车轨迹碰撞分析，</a:t>
            </a:r>
            <a:r>
              <a:rPr lang="zh-CN" altLang="en-US" sz="2135" b="1">
                <a:latin typeface="微软雅黑" panose="020B0503020204020204" pitchFamily="34" charset="-122"/>
                <a:ea typeface="微软雅黑" panose="020B0503020204020204" pitchFamily="34" charset="-122"/>
              </a:rPr>
              <a:t>重点工厂企业周边部署 </a:t>
            </a:r>
            <a:r>
              <a:rPr lang="en-US" altLang="zh-CN" sz="2135" b="1">
                <a:latin typeface="微软雅黑" panose="020B0503020204020204" pitchFamily="34" charset="-122"/>
                <a:ea typeface="微软雅黑" panose="020B0503020204020204" pitchFamily="34" charset="-122"/>
              </a:rPr>
              <a:t>PM2.5</a:t>
            </a:r>
            <a:r>
              <a:rPr lang="zh-CN" altLang="en-US" sz="2135" b="1">
                <a:latin typeface="微软雅黑" panose="020B0503020204020204" pitchFamily="34" charset="-122"/>
                <a:ea typeface="微软雅黑" panose="020B0503020204020204" pitchFamily="34" charset="-122"/>
              </a:rPr>
              <a:t>检测摄像机、</a:t>
            </a:r>
            <a:r>
              <a:rPr lang="en-US" altLang="zh-CN" sz="2135" b="1">
                <a:latin typeface="微软雅黑" panose="020B0503020204020204" pitchFamily="34" charset="-122"/>
                <a:ea typeface="微软雅黑" panose="020B0503020204020204" pitchFamily="34" charset="-122"/>
              </a:rPr>
              <a:t>44</a:t>
            </a:r>
            <a:r>
              <a:rPr lang="zh-CN" altLang="en-US" sz="2135" b="1">
                <a:latin typeface="微软雅黑" panose="020B0503020204020204" pitchFamily="34" charset="-122"/>
                <a:ea typeface="微软雅黑" panose="020B0503020204020204" pitchFamily="34" charset="-122"/>
              </a:rPr>
              <a:t>倍高空瞭望球机实现城市环境监测</a:t>
            </a:r>
          </a:p>
          <a:p>
            <a:pPr algn="just" eaLnBrk="1" fontAlgn="t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资源共享，通过</a:t>
            </a:r>
            <a:r>
              <a:rPr lang="en-US" altLang="zh-CN"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DA1500</a:t>
            </a:r>
            <a:r>
              <a:rPr lang="zh-CN" altLang="en-US"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社会资源接入网关，充分利用社会自建监控资源</a:t>
            </a:r>
          </a:p>
          <a:p>
            <a:pPr algn="just" eaLnBrk="1" fontAlgn="t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建设人员密度预警系统、车辆二次识别系统、智能运维系统、</a:t>
            </a:r>
            <a:r>
              <a:rPr lang="en-US" altLang="zh-CN"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4G</a:t>
            </a:r>
            <a:r>
              <a:rPr lang="zh-CN" altLang="en-US"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布控球、手机</a:t>
            </a:r>
            <a:r>
              <a:rPr lang="en-US" altLang="zh-CN"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，网格员采集图像实时回传，人员车辆轨迹在指挥中心地图实时显示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图片 3"/>
          <p:cNvPicPr>
            <a:picLocks noChangeAspect="1"/>
          </p:cNvPicPr>
          <p:nvPr/>
        </p:nvPicPr>
        <p:blipFill>
          <a:blip r:embed="rId2" cstate="print"/>
          <a:srcRect l="1613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矩形 5"/>
          <p:cNvSpPr>
            <a:spLocks noChangeArrowheads="1"/>
          </p:cNvSpPr>
          <p:nvPr/>
        </p:nvSpPr>
        <p:spPr bwMode="auto">
          <a:xfrm>
            <a:off x="2351088" y="3429000"/>
            <a:ext cx="9840912" cy="3140075"/>
          </a:xfrm>
          <a:prstGeom prst="rect">
            <a:avLst/>
          </a:prstGeom>
          <a:solidFill>
            <a:srgbClr val="C00000">
              <a:alpha val="74901"/>
            </a:srgbClr>
          </a:solidFill>
          <a:ln>
            <a:noFill/>
          </a:ln>
        </p:spPr>
        <p:txBody>
          <a:bodyPr lIns="121905" tIns="60953" rIns="121905" bIns="60953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fontAlgn="t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865" b="1">
                <a:latin typeface="微软雅黑" panose="020B0503020204020204" pitchFamily="34" charset="-122"/>
                <a:ea typeface="微软雅黑" panose="020B0503020204020204" pitchFamily="34" charset="-122"/>
              </a:rPr>
              <a:t>宇视端到端整体解决方案</a:t>
            </a:r>
            <a:r>
              <a:rPr lang="zh-CN" altLang="en-US"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，实现全方位立体化联动布控，监控点位互补、视频信息共享、管理维护统一、信息平台共用。</a:t>
            </a:r>
          </a:p>
          <a:p>
            <a:pPr algn="just" eaLnBrk="1" fontAlgn="t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常态化网格管理，通过对接</a:t>
            </a:r>
            <a:r>
              <a:rPr lang="en-US" altLang="zh-CN" sz="1865" b="1">
                <a:latin typeface="微软雅黑" panose="020B0503020204020204" pitchFamily="34" charset="-122"/>
                <a:ea typeface="微软雅黑" panose="020B0503020204020204" pitchFamily="34" charset="-122"/>
              </a:rPr>
              <a:t>2.5D</a:t>
            </a:r>
            <a:r>
              <a:rPr lang="zh-CN" altLang="en-US" sz="1865" b="1">
                <a:latin typeface="微软雅黑" panose="020B0503020204020204" pitchFamily="34" charset="-122"/>
                <a:ea typeface="微软雅黑" panose="020B0503020204020204" pitchFamily="34" charset="-122"/>
              </a:rPr>
              <a:t>地图（第三方）</a:t>
            </a:r>
            <a:r>
              <a:rPr lang="zh-CN" altLang="en-US" sz="1865">
                <a:latin typeface="微软雅黑" panose="020B0503020204020204" pitchFamily="34" charset="-122"/>
                <a:ea typeface="微软雅黑" panose="020B0503020204020204" pitchFamily="34" charset="-122"/>
              </a:rPr>
              <a:t>，应用</a:t>
            </a:r>
            <a:r>
              <a:rPr lang="zh-CN" altLang="en-US" sz="1865" b="1">
                <a:latin typeface="微软雅黑" panose="020B0503020204020204" pitchFamily="34" charset="-122"/>
                <a:ea typeface="微软雅黑" panose="020B0503020204020204" pitchFamily="34" charset="-122"/>
              </a:rPr>
              <a:t>手机</a:t>
            </a:r>
            <a:r>
              <a:rPr lang="en-US" altLang="zh-CN" sz="1865" b="1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865" b="1">
                <a:latin typeface="微软雅黑" panose="020B0503020204020204" pitchFamily="34" charset="-122"/>
                <a:ea typeface="微软雅黑" panose="020B0503020204020204" pitchFamily="34" charset="-122"/>
              </a:rPr>
              <a:t>云踪</a:t>
            </a:r>
            <a:r>
              <a:rPr lang="zh-CN" altLang="en-US" sz="1865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865">
                <a:latin typeface="微软雅黑" panose="020B0503020204020204" pitchFamily="34" charset="-122"/>
                <a:ea typeface="微软雅黑" panose="020B0503020204020204" pitchFamily="34" charset="-122"/>
              </a:rPr>
              <a:t>2.5D</a:t>
            </a:r>
            <a:r>
              <a:rPr lang="zh-CN" altLang="en-US" sz="1865">
                <a:latin typeface="微软雅黑" panose="020B0503020204020204" pitchFamily="34" charset="-122"/>
                <a:ea typeface="微软雅黑" panose="020B0503020204020204" pitchFamily="34" charset="-122"/>
              </a:rPr>
              <a:t>地图上</a:t>
            </a:r>
            <a:r>
              <a:rPr lang="zh-CN" altLang="en-US" sz="1865" b="1">
                <a:latin typeface="微软雅黑" panose="020B0503020204020204" pitchFamily="34" charset="-122"/>
                <a:ea typeface="微软雅黑" panose="020B0503020204020204" pitchFamily="34" charset="-122"/>
              </a:rPr>
              <a:t>实时显示</a:t>
            </a:r>
            <a:r>
              <a:rPr lang="en-US" altLang="zh-CN" sz="1865" b="1"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1865" b="1">
                <a:latin typeface="微软雅黑" panose="020B0503020204020204" pitchFamily="34" charset="-122"/>
                <a:ea typeface="微软雅黑" panose="020B0503020204020204" pitchFamily="34" charset="-122"/>
              </a:rPr>
              <a:t>名网格员的实时地理位置信息，完成网格员的管理和指挥调度工作</a:t>
            </a:r>
          </a:p>
          <a:p>
            <a:pPr algn="just" eaLnBrk="1" fontAlgn="t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</a:t>
            </a:r>
            <a:r>
              <a:rPr lang="zh-CN" altLang="en-US" sz="1865" b="1">
                <a:latin typeface="微软雅黑" panose="020B0503020204020204" pitchFamily="34" charset="-122"/>
                <a:ea typeface="微软雅黑" panose="020B0503020204020204" pitchFamily="34" charset="-122"/>
              </a:rPr>
              <a:t>派出所资源接入共享</a:t>
            </a:r>
          </a:p>
          <a:p>
            <a:pPr algn="just" eaLnBrk="1" fontAlgn="t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865" b="1">
                <a:latin typeface="微软雅黑" panose="020B0503020204020204" pitchFamily="34" charset="-122"/>
                <a:ea typeface="微软雅黑" panose="020B0503020204020204" pitchFamily="34" charset="-122"/>
              </a:rPr>
              <a:t>报警柱、家庭机顶盒多样化一键报警模式</a:t>
            </a:r>
            <a:r>
              <a:rPr lang="zh-CN" altLang="en-US" sz="186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，平台实现报警信号的接入联动响应</a:t>
            </a:r>
            <a:endParaRPr lang="en-US" altLang="zh-CN" sz="1865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fontAlgn="t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865" b="1">
                <a:latin typeface="微软雅黑" panose="020B0503020204020204" pitchFamily="34" charset="-122"/>
                <a:ea typeface="微软雅黑" panose="020B0503020204020204" pitchFamily="34" charset="-122"/>
              </a:rPr>
              <a:t>获得中央政法委“全国平安建设先进县” 嘉奖</a:t>
            </a:r>
            <a:endParaRPr lang="en-US" altLang="zh-CN" sz="1865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132" name="矩形 7"/>
          <p:cNvSpPr>
            <a:spLocks noChangeArrowheads="1"/>
          </p:cNvSpPr>
          <p:nvPr/>
        </p:nvSpPr>
        <p:spPr bwMode="auto">
          <a:xfrm>
            <a:off x="6191250" y="1543050"/>
            <a:ext cx="4287838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微软雅黑" panose="020B0503020204020204" pitchFamily="34" charset="-122"/>
              </a:rPr>
              <a:t>[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群防群治、精准防控</a:t>
            </a: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微软雅黑" panose="020B0503020204020204" pitchFamily="34" charset="-122"/>
              </a:rPr>
              <a:t>]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8133" name="Picture 4" descr="E:\H3C监控精品案例集源文件10.03.29\连接图\JPG\未标题-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36188" y="-14288"/>
            <a:ext cx="952500" cy="18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矩形 51"/>
          <p:cNvSpPr>
            <a:spLocks noChangeArrowheads="1"/>
          </p:cNvSpPr>
          <p:nvPr/>
        </p:nvSpPr>
        <p:spPr bwMode="auto">
          <a:xfrm>
            <a:off x="476250" y="514350"/>
            <a:ext cx="5378450" cy="9953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865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四川米易</a:t>
            </a:r>
            <a:r>
              <a:rPr lang="zh-CN" altLang="en-US" sz="4265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雪亮工程</a:t>
            </a:r>
          </a:p>
        </p:txBody>
      </p:sp>
      <p:sp>
        <p:nvSpPr>
          <p:cNvPr id="48135" name="矩形 6"/>
          <p:cNvSpPr>
            <a:spLocks noChangeArrowheads="1"/>
          </p:cNvSpPr>
          <p:nvPr/>
        </p:nvSpPr>
        <p:spPr bwMode="auto">
          <a:xfrm>
            <a:off x="6273800" y="4054475"/>
            <a:ext cx="2954338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四川省雪亮工程示范点</a:t>
            </a:r>
            <a:r>
              <a:rPr lang="zh-CN" altLang="en-US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之一</a:t>
            </a:r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文本框 88"/>
          <p:cNvSpPr txBox="1">
            <a:spLocks noChangeArrowheads="1"/>
          </p:cNvSpPr>
          <p:nvPr/>
        </p:nvSpPr>
        <p:spPr bwMode="auto">
          <a:xfrm>
            <a:off x="396875" y="341313"/>
            <a:ext cx="4640263" cy="706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宇视能做什么？</a:t>
            </a:r>
            <a:endParaRPr lang="en-US" altLang="zh-CN" sz="4000" b="1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51203" name="组合 89"/>
          <p:cNvGrpSpPr/>
          <p:nvPr/>
        </p:nvGrpSpPr>
        <p:grpSpPr bwMode="auto">
          <a:xfrm>
            <a:off x="1587500" y="2001838"/>
            <a:ext cx="9075738" cy="2892425"/>
            <a:chOff x="1667389" y="2163982"/>
            <a:chExt cx="7932518" cy="2528199"/>
          </a:xfrm>
        </p:grpSpPr>
        <p:sp>
          <p:nvSpPr>
            <p:cNvPr id="91" name="矩形 90"/>
            <p:cNvSpPr/>
            <p:nvPr/>
          </p:nvSpPr>
          <p:spPr>
            <a:xfrm>
              <a:off x="3972079" y="2163982"/>
              <a:ext cx="1391694" cy="6702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前端硬件设备</a:t>
              </a:r>
            </a:p>
          </p:txBody>
        </p:sp>
        <p:sp>
          <p:nvSpPr>
            <p:cNvPr id="92" name="矩形 91"/>
            <p:cNvSpPr/>
            <p:nvPr/>
          </p:nvSpPr>
          <p:spPr>
            <a:xfrm>
              <a:off x="3972079" y="3093671"/>
              <a:ext cx="1391694" cy="66882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后端视频平台、基础业务软件</a:t>
              </a:r>
            </a:p>
          </p:txBody>
        </p:sp>
        <p:sp>
          <p:nvSpPr>
            <p:cNvPr id="93" name="矩形 92"/>
            <p:cNvSpPr/>
            <p:nvPr/>
          </p:nvSpPr>
          <p:spPr>
            <a:xfrm>
              <a:off x="3972079" y="4021972"/>
              <a:ext cx="1391694" cy="67020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综治业务软件</a:t>
              </a:r>
            </a:p>
          </p:txBody>
        </p:sp>
        <p:sp>
          <p:nvSpPr>
            <p:cNvPr id="94" name="矩形 93"/>
            <p:cNvSpPr/>
            <p:nvPr/>
          </p:nvSpPr>
          <p:spPr>
            <a:xfrm>
              <a:off x="1667389" y="3004865"/>
              <a:ext cx="1558198" cy="802030"/>
            </a:xfrm>
            <a:prstGeom prst="rect">
              <a:avLst/>
            </a:prstGeom>
            <a:solidFill>
              <a:srgbClr val="2E8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宇视角色</a:t>
              </a:r>
            </a:p>
          </p:txBody>
        </p:sp>
        <p:sp>
          <p:nvSpPr>
            <p:cNvPr id="95" name="矩形 94"/>
            <p:cNvSpPr/>
            <p:nvPr/>
          </p:nvSpPr>
          <p:spPr>
            <a:xfrm>
              <a:off x="5567740" y="2269439"/>
              <a:ext cx="4032167" cy="4579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高清网络监控摄像机，种类齐全：星光级网络摄像机、人脸识别摄像机、高变倍球机等</a:t>
              </a:r>
            </a:p>
          </p:txBody>
        </p:sp>
        <p:sp>
          <p:nvSpPr>
            <p:cNvPr id="96" name="矩形 95"/>
            <p:cNvSpPr/>
            <p:nvPr/>
          </p:nvSpPr>
          <p:spPr>
            <a:xfrm>
              <a:off x="5567740" y="3172763"/>
              <a:ext cx="4032167" cy="4579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后端稳定的平台架构、海量视频数据的智能分析、安全的视频存储</a:t>
              </a:r>
            </a:p>
          </p:txBody>
        </p:sp>
        <p:sp>
          <p:nvSpPr>
            <p:cNvPr id="97" name="矩形 96"/>
            <p:cNvSpPr/>
            <p:nvPr/>
          </p:nvSpPr>
          <p:spPr>
            <a:xfrm>
              <a:off x="5567740" y="4228724"/>
              <a:ext cx="4032167" cy="4579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由合作伙伴提供的基于视频监控平台综治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9+X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定制业务软件</a:t>
              </a:r>
            </a:p>
          </p:txBody>
        </p:sp>
        <p:sp>
          <p:nvSpPr>
            <p:cNvPr id="98" name="左大括号 97"/>
            <p:cNvSpPr/>
            <p:nvPr/>
          </p:nvSpPr>
          <p:spPr>
            <a:xfrm>
              <a:off x="3468405" y="2200059"/>
              <a:ext cx="431523" cy="2411641"/>
            </a:xfrm>
            <a:prstGeom prst="leftBrac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4"/>
          <p:cNvSpPr txBox="1"/>
          <p:nvPr/>
        </p:nvSpPr>
        <p:spPr>
          <a:xfrm>
            <a:off x="4991100" y="3690938"/>
            <a:ext cx="21193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视无界  智以恒</a:t>
            </a:r>
          </a:p>
        </p:txBody>
      </p:sp>
      <p:pic>
        <p:nvPicPr>
          <p:cNvPr id="52227" name="图片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3250" y="2801938"/>
            <a:ext cx="8355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396708" y="340594"/>
            <a:ext cx="59460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行业背景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-</a:t>
            </a:r>
            <a:r>
              <a:rPr lang="zh-CN" altLang="en-US" sz="3600" b="1" dirty="0">
                <a:solidFill>
                  <a:srgbClr val="2E8DC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什么是雪亮工程</a:t>
            </a:r>
            <a:endParaRPr lang="en-US" altLang="zh-CN" sz="3600" b="1" dirty="0">
              <a:solidFill>
                <a:srgbClr val="2E8DC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4895" y="1011194"/>
            <a:ext cx="5923663" cy="36593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02347" y="4737084"/>
            <a:ext cx="10256830" cy="19310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2800" b="1" dirty="0">
                <a:solidFill>
                  <a:srgbClr val="2289C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雪亮工程：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即公共安全视频监控建设联网应用工程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000"/>
              </a:lnSpc>
              <a:buFont typeface="Wingdings" panose="05000000000000000000" pitchFamily="2" charset="2"/>
              <a:buChar char="n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公共安全视频监控建设联网应用工程  （雪亮工程）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：以“全域覆盖、全网共享、全时可用、全程可控”为目标，加强公共安全视频监控系统建设，推动系统联网和各类视频监控资源整合，推动和保障各地区各部门对视频图像资源的共享应用（</a:t>
            </a: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城乡社区网格化服务管理规范</a:t>
            </a: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》GB/T 34300-2017 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术语和定义</a:t>
            </a: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3.4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</a:t>
            </a: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5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在中综秘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 2017】3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号文件中也有明确表述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347" y="1011194"/>
            <a:ext cx="4273037" cy="36593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 txBox="1"/>
          <p:nvPr/>
        </p:nvSpPr>
        <p:spPr bwMode="auto">
          <a:xfrm>
            <a:off x="523875" y="219075"/>
            <a:ext cx="9805988" cy="706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建设背景</a:t>
            </a:r>
          </a:p>
        </p:txBody>
      </p:sp>
      <p:sp>
        <p:nvSpPr>
          <p:cNvPr id="3" name="Text Box 394"/>
          <p:cNvSpPr txBox="1">
            <a:spLocks noChangeArrowheads="1"/>
          </p:cNvSpPr>
          <p:nvPr/>
        </p:nvSpPr>
        <p:spPr bwMode="auto">
          <a:xfrm>
            <a:off x="735013" y="1408113"/>
            <a:ext cx="2130425" cy="16002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121917" tIns="60958" rIns="121917" bIns="6095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2013.11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十八届三中全会</a:t>
            </a:r>
            <a:endParaRPr lang="en-US" altLang="zh-CN" sz="16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创新有效预防和化解社会矛盾体制，健全公共安全体系</a:t>
            </a:r>
            <a:endParaRPr lang="en-US" altLang="ko-KR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05163" y="1327150"/>
            <a:ext cx="2403475" cy="1631950"/>
          </a:xfrm>
          <a:prstGeom prst="rect">
            <a:avLst/>
          </a:prstGeom>
        </p:spPr>
        <p:txBody>
          <a:bodyPr lIns="121917" tIns="60958" rIns="121917" bIns="6095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2014.11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深入推进平安中国建设</a:t>
            </a:r>
            <a:endParaRPr lang="en-US" altLang="ko-KR" sz="14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400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习近平总书记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作出重要指示：法治是平安建设的重要保障，</a:t>
            </a:r>
            <a:r>
              <a:rPr lang="zh-CN" altLang="en-US" sz="14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加快创新立体化社会治安防控体系</a:t>
            </a:r>
          </a:p>
        </p:txBody>
      </p:sp>
      <p:sp>
        <p:nvSpPr>
          <p:cNvPr id="5" name="矩形 4"/>
          <p:cNvSpPr/>
          <p:nvPr/>
        </p:nvSpPr>
        <p:spPr>
          <a:xfrm>
            <a:off x="5659438" y="1327150"/>
            <a:ext cx="1997075" cy="1631950"/>
          </a:xfrm>
          <a:prstGeom prst="rect">
            <a:avLst/>
          </a:prstGeom>
        </p:spPr>
        <p:txBody>
          <a:bodyPr lIns="121917" tIns="60958" rIns="121917" bIns="6095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2015.5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发改高技</a:t>
            </a:r>
            <a:r>
              <a:rPr lang="en-US" altLang="zh-CN" sz="14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[2015]996</a:t>
            </a:r>
            <a:r>
              <a:rPr lang="zh-CN" altLang="en-US" sz="14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号</a:t>
            </a:r>
            <a:endParaRPr lang="en-US" altLang="ko-KR" sz="14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4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《</a:t>
            </a:r>
            <a:r>
              <a:rPr lang="zh-CN" altLang="en-US" sz="14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关于加强公共安全视频监控建设联网应用工作的若干意见</a:t>
            </a:r>
            <a:r>
              <a:rPr lang="en-US" altLang="zh-CN" sz="14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》</a:t>
            </a:r>
            <a:endParaRPr lang="en-US" altLang="ko-KR" sz="1400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31113" y="1271588"/>
            <a:ext cx="2046287" cy="1630362"/>
          </a:xfrm>
          <a:prstGeom prst="rect">
            <a:avLst/>
          </a:prstGeom>
        </p:spPr>
        <p:txBody>
          <a:bodyPr lIns="121917" tIns="60958" rIns="121917" bIns="6095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2015.5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全国综治和平安建设信息化工作现场推进会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陈训秋指出：扎实做好公共安全视频监控建设联网应用工作</a:t>
            </a:r>
          </a:p>
        </p:txBody>
      </p:sp>
      <p:grpSp>
        <p:nvGrpSpPr>
          <p:cNvPr id="9223" name="组合 3"/>
          <p:cNvGrpSpPr/>
          <p:nvPr/>
        </p:nvGrpSpPr>
        <p:grpSpPr bwMode="auto">
          <a:xfrm>
            <a:off x="163513" y="2640013"/>
            <a:ext cx="11723687" cy="3482975"/>
            <a:chOff x="1245003" y="3111973"/>
            <a:chExt cx="9835558" cy="2964083"/>
          </a:xfrm>
        </p:grpSpPr>
        <p:sp>
          <p:nvSpPr>
            <p:cNvPr id="8" name="Text Box 394"/>
            <p:cNvSpPr txBox="1">
              <a:spLocks noChangeArrowheads="1"/>
            </p:cNvSpPr>
            <p:nvPr/>
          </p:nvSpPr>
          <p:spPr bwMode="auto">
            <a:xfrm>
              <a:off x="3804779" y="4561590"/>
              <a:ext cx="1679436" cy="117806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2014.10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十八届四中全会</a:t>
              </a:r>
              <a:endParaRPr lang="en-US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ko-KR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推进公共安全法治化，构建国家安全法律制度体系</a:t>
              </a:r>
              <a:endParaRPr lang="en-US" altLang="ko-KR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596088" y="4561590"/>
              <a:ext cx="1534267" cy="136180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2015.</a:t>
              </a:r>
              <a:r>
                <a:rPr lang="en-US" altLang="zh-CN" sz="1400" b="1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r>
                <a:rPr lang="zh-CN" altLang="en-US" sz="1400" b="1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加强社会治安防控体系建设意见</a:t>
              </a:r>
              <a:endParaRPr lang="en-US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中共中央办公厅、国务院办公厅印发的</a:t>
              </a:r>
              <a:r>
                <a:rPr lang="en-US" altLang="zh-CN" sz="14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《</a:t>
              </a:r>
              <a:r>
                <a:rPr lang="zh-CN" altLang="en-US" sz="14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关于加强社会治安防控体系建设的意见</a:t>
              </a:r>
              <a:r>
                <a:rPr lang="en-US" altLang="zh-CN" sz="14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》</a:t>
              </a:r>
              <a:endPara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115706" y="4530518"/>
              <a:ext cx="1714064" cy="15455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2015.5</a:t>
              </a:r>
              <a:r>
                <a:rPr lang="zh-CN" altLang="en-US" sz="1400" b="1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中共中央政治局第二十三次集体学习</a:t>
              </a:r>
              <a:endParaRPr lang="en-US" altLang="ko-KR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ko-KR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公共安全要切实抓好社会治安综合治理，坚持系统治理、依法治理、综合治理、源头治理的总体思路</a:t>
              </a:r>
              <a:endParaRPr lang="en-US" altLang="ko-KR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881711" y="4550782"/>
              <a:ext cx="2198850" cy="136180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2016.10</a:t>
              </a:r>
              <a:r>
                <a:rPr lang="zh-CN" altLang="en-US" sz="1400" b="1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全国综治南昌会议</a:t>
              </a:r>
              <a:endParaRPr lang="en-US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ko-KR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孟建柱指出：坚持创新引领，不断提高社会治理社会化、法治化、智能化、专业化水平，加快建设立体化、信息化社会治安防控体系</a:t>
              </a:r>
              <a:endParaRPr lang="en-US" altLang="ko-KR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9239" name="组合 24"/>
            <p:cNvGrpSpPr/>
            <p:nvPr/>
          </p:nvGrpSpPr>
          <p:grpSpPr bwMode="auto">
            <a:xfrm>
              <a:off x="8303887" y="3111973"/>
              <a:ext cx="2450632" cy="1397492"/>
              <a:chOff x="7736725" y="3229137"/>
              <a:chExt cx="2084653" cy="1188791"/>
            </a:xfrm>
          </p:grpSpPr>
          <p:grpSp>
            <p:nvGrpSpPr>
              <p:cNvPr id="9248" name="组合 25"/>
              <p:cNvGrpSpPr/>
              <p:nvPr/>
            </p:nvGrpSpPr>
            <p:grpSpPr bwMode="auto">
              <a:xfrm>
                <a:off x="7736725" y="3229137"/>
                <a:ext cx="2084653" cy="1188791"/>
                <a:chOff x="7646313" y="2988194"/>
                <a:chExt cx="3253334" cy="1855242"/>
              </a:xfrm>
            </p:grpSpPr>
            <p:sp>
              <p:nvSpPr>
                <p:cNvPr id="23" name="Oval 8"/>
                <p:cNvSpPr>
                  <a:spLocks noChangeArrowheads="1"/>
                </p:cNvSpPr>
                <p:nvPr/>
              </p:nvSpPr>
              <p:spPr bwMode="auto">
                <a:xfrm flipV="1">
                  <a:off x="7646061" y="4397896"/>
                  <a:ext cx="2618509" cy="44479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7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4300" kern="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" name="Oval 19"/>
                <p:cNvSpPr>
                  <a:spLocks noChangeArrowheads="1"/>
                </p:cNvSpPr>
                <p:nvPr/>
              </p:nvSpPr>
              <p:spPr bwMode="auto">
                <a:xfrm>
                  <a:off x="9295669" y="2988194"/>
                  <a:ext cx="1603639" cy="1598021"/>
                </a:xfrm>
                <a:prstGeom prst="ellipse">
                  <a:avLst/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36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5" name="未知"/>
                <p:cNvSpPr/>
                <p:nvPr/>
              </p:nvSpPr>
              <p:spPr bwMode="auto">
                <a:xfrm>
                  <a:off x="9666963" y="3004335"/>
                  <a:ext cx="951221" cy="466314"/>
                </a:xfrm>
                <a:custGeom>
                  <a:avLst/>
                  <a:gdLst>
                    <a:gd name="T0" fmla="*/ 729 w 1321"/>
                    <a:gd name="T1" fmla="*/ 203 h 712"/>
                    <a:gd name="T2" fmla="*/ 738 w 1321"/>
                    <a:gd name="T3" fmla="*/ 224 h 712"/>
                    <a:gd name="T4" fmla="*/ 740 w 1321"/>
                    <a:gd name="T5" fmla="*/ 244 h 712"/>
                    <a:gd name="T6" fmla="*/ 737 w 1321"/>
                    <a:gd name="T7" fmla="*/ 262 h 712"/>
                    <a:gd name="T8" fmla="*/ 727 w 1321"/>
                    <a:gd name="T9" fmla="*/ 279 h 712"/>
                    <a:gd name="T10" fmla="*/ 713 w 1321"/>
                    <a:gd name="T11" fmla="*/ 294 h 712"/>
                    <a:gd name="T12" fmla="*/ 694 w 1321"/>
                    <a:gd name="T13" fmla="*/ 306 h 712"/>
                    <a:gd name="T14" fmla="*/ 670 w 1321"/>
                    <a:gd name="T15" fmla="*/ 318 h 712"/>
                    <a:gd name="T16" fmla="*/ 643 w 1321"/>
                    <a:gd name="T17" fmla="*/ 329 h 712"/>
                    <a:gd name="T18" fmla="*/ 612 w 1321"/>
                    <a:gd name="T19" fmla="*/ 338 h 712"/>
                    <a:gd name="T20" fmla="*/ 578 w 1321"/>
                    <a:gd name="T21" fmla="*/ 346 h 712"/>
                    <a:gd name="T22" fmla="*/ 542 w 1321"/>
                    <a:gd name="T23" fmla="*/ 352 h 712"/>
                    <a:gd name="T24" fmla="*/ 502 w 1321"/>
                    <a:gd name="T25" fmla="*/ 357 h 712"/>
                    <a:gd name="T26" fmla="*/ 462 w 1321"/>
                    <a:gd name="T27" fmla="*/ 360 h 712"/>
                    <a:gd name="T28" fmla="*/ 445 w 1321"/>
                    <a:gd name="T29" fmla="*/ 361 h 712"/>
                    <a:gd name="T30" fmla="*/ 267 w 1321"/>
                    <a:gd name="T31" fmla="*/ 361 h 712"/>
                    <a:gd name="T32" fmla="*/ 264 w 1321"/>
                    <a:gd name="T33" fmla="*/ 361 h 712"/>
                    <a:gd name="T34" fmla="*/ 229 w 1321"/>
                    <a:gd name="T35" fmla="*/ 359 h 712"/>
                    <a:gd name="T36" fmla="*/ 195 w 1321"/>
                    <a:gd name="T37" fmla="*/ 357 h 712"/>
                    <a:gd name="T38" fmla="*/ 162 w 1321"/>
                    <a:gd name="T39" fmla="*/ 353 h 712"/>
                    <a:gd name="T40" fmla="*/ 132 w 1321"/>
                    <a:gd name="T41" fmla="*/ 349 h 712"/>
                    <a:gd name="T42" fmla="*/ 104 w 1321"/>
                    <a:gd name="T43" fmla="*/ 343 h 712"/>
                    <a:gd name="T44" fmla="*/ 79 w 1321"/>
                    <a:gd name="T45" fmla="*/ 336 h 712"/>
                    <a:gd name="T46" fmla="*/ 57 w 1321"/>
                    <a:gd name="T47" fmla="*/ 329 h 712"/>
                    <a:gd name="T48" fmla="*/ 38 w 1321"/>
                    <a:gd name="T49" fmla="*/ 319 h 712"/>
                    <a:gd name="T50" fmla="*/ 22 w 1321"/>
                    <a:gd name="T51" fmla="*/ 308 h 712"/>
                    <a:gd name="T52" fmla="*/ 10 w 1321"/>
                    <a:gd name="T53" fmla="*/ 296 h 712"/>
                    <a:gd name="T54" fmla="*/ 3 w 1321"/>
                    <a:gd name="T55" fmla="*/ 281 h 712"/>
                    <a:gd name="T56" fmla="*/ 0 w 1321"/>
                    <a:gd name="T57" fmla="*/ 266 h 712"/>
                    <a:gd name="T58" fmla="*/ 0 w 1321"/>
                    <a:gd name="T59" fmla="*/ 264 h 712"/>
                    <a:gd name="T60" fmla="*/ 2 w 1321"/>
                    <a:gd name="T61" fmla="*/ 247 h 712"/>
                    <a:gd name="T62" fmla="*/ 9 w 1321"/>
                    <a:gd name="T63" fmla="*/ 226 h 712"/>
                    <a:gd name="T64" fmla="*/ 29 w 1321"/>
                    <a:gd name="T65" fmla="*/ 188 h 712"/>
                    <a:gd name="T66" fmla="*/ 53 w 1321"/>
                    <a:gd name="T67" fmla="*/ 152 h 712"/>
                    <a:gd name="T68" fmla="*/ 82 w 1321"/>
                    <a:gd name="T69" fmla="*/ 119 h 712"/>
                    <a:gd name="T70" fmla="*/ 114 w 1321"/>
                    <a:gd name="T71" fmla="*/ 89 h 712"/>
                    <a:gd name="T72" fmla="*/ 151 w 1321"/>
                    <a:gd name="T73" fmla="*/ 63 h 712"/>
                    <a:gd name="T74" fmla="*/ 191 w 1321"/>
                    <a:gd name="T75" fmla="*/ 42 h 712"/>
                    <a:gd name="T76" fmla="*/ 232 w 1321"/>
                    <a:gd name="T77" fmla="*/ 24 h 712"/>
                    <a:gd name="T78" fmla="*/ 278 w 1321"/>
                    <a:gd name="T79" fmla="*/ 11 h 712"/>
                    <a:gd name="T80" fmla="*/ 325 w 1321"/>
                    <a:gd name="T81" fmla="*/ 3 h 712"/>
                    <a:gd name="T82" fmla="*/ 374 w 1321"/>
                    <a:gd name="T83" fmla="*/ 0 h 712"/>
                    <a:gd name="T84" fmla="*/ 374 w 1321"/>
                    <a:gd name="T85" fmla="*/ 0 h 712"/>
                    <a:gd name="T86" fmla="*/ 425 w 1321"/>
                    <a:gd name="T87" fmla="*/ 3 h 712"/>
                    <a:gd name="T88" fmla="*/ 474 w 1321"/>
                    <a:gd name="T89" fmla="*/ 12 h 712"/>
                    <a:gd name="T90" fmla="*/ 522 w 1321"/>
                    <a:gd name="T91" fmla="*/ 27 h 712"/>
                    <a:gd name="T92" fmla="*/ 566 w 1321"/>
                    <a:gd name="T93" fmla="*/ 46 h 712"/>
                    <a:gd name="T94" fmla="*/ 606 w 1321"/>
                    <a:gd name="T95" fmla="*/ 69 h 712"/>
                    <a:gd name="T96" fmla="*/ 644 w 1321"/>
                    <a:gd name="T97" fmla="*/ 98 h 712"/>
                    <a:gd name="T98" fmla="*/ 677 w 1321"/>
                    <a:gd name="T99" fmla="*/ 130 h 712"/>
                    <a:gd name="T100" fmla="*/ 705 w 1321"/>
                    <a:gd name="T101" fmla="*/ 165 h 712"/>
                    <a:gd name="T102" fmla="*/ 729 w 1321"/>
                    <a:gd name="T103" fmla="*/ 203 h 712"/>
                    <a:gd name="T104" fmla="*/ 729 w 1321"/>
                    <a:gd name="T105" fmla="*/ 203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0000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4300" kern="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2" name="TextBox 4"/>
              <p:cNvSpPr txBox="1"/>
              <p:nvPr/>
            </p:nvSpPr>
            <p:spPr>
              <a:xfrm>
                <a:off x="8773197" y="3496909"/>
                <a:ext cx="927872" cy="4792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700" i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2017</a:t>
                </a:r>
                <a:endParaRPr lang="zh-CN" altLang="en-US" sz="3700" i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" name="AutoShape 7"/>
            <p:cNvSpPr>
              <a:spLocks noChangeArrowheads="1"/>
            </p:cNvSpPr>
            <p:nvPr/>
          </p:nvSpPr>
          <p:spPr bwMode="auto">
            <a:xfrm>
              <a:off x="1245003" y="3403788"/>
              <a:ext cx="7751246" cy="764663"/>
            </a:xfrm>
            <a:prstGeom prst="homePlate">
              <a:avLst>
                <a:gd name="adj" fmla="val 40030"/>
              </a:avLst>
            </a:prstGeom>
            <a:solidFill>
              <a:sysClr val="window" lastClr="FFFFFF">
                <a:lumMod val="85000"/>
              </a:sysClr>
            </a:solidFill>
            <a:ln w="9525">
              <a:solidFill>
                <a:srgbClr val="EAEAEA"/>
              </a:solidFill>
              <a:miter lim="800000"/>
            </a:ln>
            <a:effectLst/>
          </p:spPr>
          <p:txBody>
            <a:bodyPr wrap="none" anchor="ctr"/>
            <a:lstStyle/>
            <a:p>
              <a:pPr marL="635000" indent="-63500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100" kern="0" dirty="0">
                <a:solidFill>
                  <a:srgbClr val="6464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AutoShape 8"/>
            <p:cNvSpPr>
              <a:spLocks noChangeArrowheads="1"/>
            </p:cNvSpPr>
            <p:nvPr/>
          </p:nvSpPr>
          <p:spPr bwMode="auto">
            <a:xfrm>
              <a:off x="5533493" y="3392980"/>
              <a:ext cx="665915" cy="764663"/>
            </a:xfrm>
            <a:prstGeom prst="chevron">
              <a:avLst>
                <a:gd name="adj" fmla="val 55472"/>
              </a:avLst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AutoShape 8"/>
            <p:cNvSpPr>
              <a:spLocks noChangeArrowheads="1"/>
            </p:cNvSpPr>
            <p:nvPr/>
          </p:nvSpPr>
          <p:spPr bwMode="auto">
            <a:xfrm>
              <a:off x="3505117" y="3418648"/>
              <a:ext cx="668578" cy="749803"/>
            </a:xfrm>
            <a:prstGeom prst="chevron">
              <a:avLst>
                <a:gd name="adj" fmla="val 55472"/>
              </a:avLst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AutoShape 8"/>
            <p:cNvSpPr>
              <a:spLocks noChangeArrowheads="1"/>
            </p:cNvSpPr>
            <p:nvPr/>
          </p:nvSpPr>
          <p:spPr bwMode="auto">
            <a:xfrm>
              <a:off x="1400827" y="3410542"/>
              <a:ext cx="668578" cy="747101"/>
            </a:xfrm>
            <a:prstGeom prst="chevron">
              <a:avLst>
                <a:gd name="adj" fmla="val 55472"/>
              </a:avLst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AutoShape 8"/>
            <p:cNvSpPr>
              <a:spLocks noChangeArrowheads="1"/>
            </p:cNvSpPr>
            <p:nvPr/>
          </p:nvSpPr>
          <p:spPr bwMode="auto">
            <a:xfrm>
              <a:off x="8676610" y="3378119"/>
              <a:ext cx="667246" cy="787631"/>
            </a:xfrm>
            <a:prstGeom prst="chevron">
              <a:avLst>
                <a:gd name="adj" fmla="val 55472"/>
              </a:avLst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5"/>
            <p:cNvSpPr txBox="1"/>
            <p:nvPr/>
          </p:nvSpPr>
          <p:spPr>
            <a:xfrm>
              <a:off x="2181278" y="3497006"/>
              <a:ext cx="1279888" cy="5633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defRPr i="1">
                  <a:solidFill>
                    <a:srgbClr val="646464"/>
                  </a:solidFill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7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2013</a:t>
              </a:r>
              <a:endParaRPr lang="zh-CN" altLang="en-US" sz="37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Box 16"/>
            <p:cNvSpPr txBox="1"/>
            <p:nvPr/>
          </p:nvSpPr>
          <p:spPr>
            <a:xfrm>
              <a:off x="4304214" y="3488900"/>
              <a:ext cx="1246592" cy="5620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700" i="1" kern="0" dirty="0">
                  <a:solidFill>
                    <a:srgbClr val="6464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2014</a:t>
              </a:r>
              <a:endParaRPr lang="zh-CN" altLang="en-US" sz="3700" i="1" kern="0" dirty="0">
                <a:solidFill>
                  <a:srgbClr val="6464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Box 17"/>
            <p:cNvSpPr txBox="1"/>
            <p:nvPr/>
          </p:nvSpPr>
          <p:spPr>
            <a:xfrm>
              <a:off x="6312613" y="3475390"/>
              <a:ext cx="1246592" cy="5633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defRPr i="1">
                  <a:solidFill>
                    <a:srgbClr val="646464"/>
                  </a:solidFill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7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2015</a:t>
              </a:r>
              <a:endParaRPr lang="zh-CN" altLang="en-US" sz="37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224" name="直接连接符 42"/>
          <p:cNvCxnSpPr>
            <a:cxnSpLocks noChangeShapeType="1"/>
          </p:cNvCxnSpPr>
          <p:nvPr/>
        </p:nvCxnSpPr>
        <p:spPr bwMode="auto">
          <a:xfrm>
            <a:off x="735013" y="1811338"/>
            <a:ext cx="0" cy="1279525"/>
          </a:xfrm>
          <a:prstGeom prst="line">
            <a:avLst/>
          </a:prstGeom>
          <a:noFill/>
          <a:ln w="9525" algn="ctr">
            <a:solidFill>
              <a:srgbClr val="888888"/>
            </a:solidFill>
            <a:round/>
            <a:headEnd type="oval" w="med" len="med"/>
            <a:tailEnd type="oval" w="med" len="med"/>
          </a:ln>
        </p:spPr>
      </p:cxnSp>
      <p:cxnSp>
        <p:nvCxnSpPr>
          <p:cNvPr id="9225" name="直接连接符 45"/>
          <p:cNvCxnSpPr>
            <a:cxnSpLocks noChangeShapeType="1"/>
          </p:cNvCxnSpPr>
          <p:nvPr/>
        </p:nvCxnSpPr>
        <p:spPr bwMode="auto">
          <a:xfrm flipH="1">
            <a:off x="3208338" y="3562350"/>
            <a:ext cx="19050" cy="1712913"/>
          </a:xfrm>
          <a:prstGeom prst="line">
            <a:avLst/>
          </a:prstGeom>
          <a:noFill/>
          <a:ln w="9525" algn="ctr">
            <a:solidFill>
              <a:srgbClr val="888888"/>
            </a:solidFill>
            <a:round/>
            <a:headEnd type="oval" w="med" len="med"/>
            <a:tailEnd type="oval" w="med" len="med"/>
          </a:ln>
        </p:spPr>
      </p:cxnSp>
      <p:cxnSp>
        <p:nvCxnSpPr>
          <p:cNvPr id="9226" name="直接连接符 48"/>
          <p:cNvCxnSpPr>
            <a:cxnSpLocks noChangeShapeType="1"/>
          </p:cNvCxnSpPr>
          <p:nvPr/>
        </p:nvCxnSpPr>
        <p:spPr bwMode="auto">
          <a:xfrm flipH="1">
            <a:off x="5688013" y="1420813"/>
            <a:ext cx="19050" cy="1652587"/>
          </a:xfrm>
          <a:prstGeom prst="line">
            <a:avLst/>
          </a:prstGeom>
          <a:noFill/>
          <a:ln w="9525" algn="ctr">
            <a:solidFill>
              <a:srgbClr val="888888"/>
            </a:solidFill>
            <a:round/>
            <a:headEnd type="oval" w="med" len="med"/>
            <a:tailEnd type="oval" w="med" len="med"/>
          </a:ln>
        </p:spPr>
      </p:cxnSp>
      <p:cxnSp>
        <p:nvCxnSpPr>
          <p:cNvPr id="9227" name="直接连接符 49"/>
          <p:cNvCxnSpPr>
            <a:cxnSpLocks noChangeShapeType="1"/>
          </p:cNvCxnSpPr>
          <p:nvPr/>
        </p:nvCxnSpPr>
        <p:spPr bwMode="auto">
          <a:xfrm flipH="1">
            <a:off x="7629525" y="1277938"/>
            <a:ext cx="19050" cy="1712912"/>
          </a:xfrm>
          <a:prstGeom prst="line">
            <a:avLst/>
          </a:prstGeom>
          <a:noFill/>
          <a:ln w="9525" algn="ctr">
            <a:solidFill>
              <a:srgbClr val="888888"/>
            </a:solidFill>
            <a:round/>
            <a:headEnd type="oval" w="med" len="med"/>
            <a:tailEnd type="oval" w="med" len="med"/>
          </a:ln>
        </p:spPr>
      </p:cxnSp>
      <p:cxnSp>
        <p:nvCxnSpPr>
          <p:cNvPr id="9228" name="直接连接符 65"/>
          <p:cNvCxnSpPr>
            <a:cxnSpLocks noChangeShapeType="1"/>
          </p:cNvCxnSpPr>
          <p:nvPr/>
        </p:nvCxnSpPr>
        <p:spPr bwMode="auto">
          <a:xfrm flipH="1">
            <a:off x="5276850" y="3662363"/>
            <a:ext cx="30163" cy="2105025"/>
          </a:xfrm>
          <a:prstGeom prst="line">
            <a:avLst/>
          </a:prstGeom>
          <a:noFill/>
          <a:ln w="9525" algn="ctr">
            <a:solidFill>
              <a:srgbClr val="888888"/>
            </a:solidFill>
            <a:round/>
            <a:headEnd type="oval" w="med" len="med"/>
            <a:tailEnd type="oval" w="med" len="med"/>
          </a:ln>
        </p:spPr>
      </p:cxnSp>
      <p:cxnSp>
        <p:nvCxnSpPr>
          <p:cNvPr id="9229" name="直接连接符 66"/>
          <p:cNvCxnSpPr>
            <a:cxnSpLocks noChangeShapeType="1"/>
          </p:cNvCxnSpPr>
          <p:nvPr/>
        </p:nvCxnSpPr>
        <p:spPr bwMode="auto">
          <a:xfrm flipH="1">
            <a:off x="7148513" y="3740150"/>
            <a:ext cx="28575" cy="2538413"/>
          </a:xfrm>
          <a:prstGeom prst="line">
            <a:avLst/>
          </a:prstGeom>
          <a:noFill/>
          <a:ln w="9525" algn="ctr">
            <a:solidFill>
              <a:srgbClr val="888888"/>
            </a:solidFill>
            <a:round/>
            <a:headEnd type="oval" w="med" len="med"/>
            <a:tailEnd type="oval" w="med" len="med"/>
          </a:ln>
        </p:spPr>
      </p:cxnSp>
      <p:cxnSp>
        <p:nvCxnSpPr>
          <p:cNvPr id="9230" name="直接连接符 67"/>
          <p:cNvCxnSpPr>
            <a:cxnSpLocks noChangeShapeType="1"/>
          </p:cNvCxnSpPr>
          <p:nvPr/>
        </p:nvCxnSpPr>
        <p:spPr bwMode="auto">
          <a:xfrm flipH="1">
            <a:off x="9231313" y="3541713"/>
            <a:ext cx="19050" cy="1709737"/>
          </a:xfrm>
          <a:prstGeom prst="line">
            <a:avLst/>
          </a:prstGeom>
          <a:noFill/>
          <a:ln w="9525" algn="ctr">
            <a:solidFill>
              <a:srgbClr val="888888"/>
            </a:solidFill>
            <a:round/>
            <a:headEnd type="oval" w="med" len="med"/>
            <a:tailEnd type="oval" w="med" len="med"/>
          </a:ln>
        </p:spPr>
      </p:cxnSp>
      <p:cxnSp>
        <p:nvCxnSpPr>
          <p:cNvPr id="9231" name="直接连接符 68"/>
          <p:cNvCxnSpPr>
            <a:cxnSpLocks noChangeShapeType="1"/>
          </p:cNvCxnSpPr>
          <p:nvPr/>
        </p:nvCxnSpPr>
        <p:spPr bwMode="auto">
          <a:xfrm>
            <a:off x="3182938" y="1677988"/>
            <a:ext cx="0" cy="1281112"/>
          </a:xfrm>
          <a:prstGeom prst="line">
            <a:avLst/>
          </a:prstGeom>
          <a:noFill/>
          <a:ln w="9525" algn="ctr">
            <a:solidFill>
              <a:srgbClr val="888888"/>
            </a:solidFill>
            <a:round/>
            <a:headEnd type="oval" w="med" len="med"/>
            <a:tailEnd type="oval" w="med" len="med"/>
          </a:ln>
        </p:spPr>
      </p:cxnSp>
      <p:sp>
        <p:nvSpPr>
          <p:cNvPr id="34" name="TextBox 17"/>
          <p:cNvSpPr txBox="1"/>
          <p:nvPr/>
        </p:nvSpPr>
        <p:spPr bwMode="auto">
          <a:xfrm>
            <a:off x="7593013" y="3048000"/>
            <a:ext cx="1485900" cy="696913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>
            <a:defPPr>
              <a:defRPr lang="zh-CN"/>
            </a:defPPr>
            <a:lvl1pPr>
              <a:defRPr i="1">
                <a:solidFill>
                  <a:srgbClr val="646464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7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endParaRPr lang="zh-CN" altLang="en-US" sz="37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699625" y="952500"/>
            <a:ext cx="2293938" cy="1631950"/>
          </a:xfrm>
          <a:prstGeom prst="rect">
            <a:avLst/>
          </a:prstGeom>
        </p:spPr>
        <p:txBody>
          <a:bodyPr lIns="121917" tIns="60958" rIns="121917" bIns="6095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</a:t>
            </a:r>
            <a:r>
              <a:rPr lang="en-US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7</a:t>
            </a:r>
            <a:endParaRPr lang="en-US" altLang="ko-KR" sz="14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全国公共安全视频监控建设联网应用（雪亮工程）试点城市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第一批、第二批、第三批试点城市建设陆续启动</a:t>
            </a:r>
          </a:p>
        </p:txBody>
      </p:sp>
      <p:cxnSp>
        <p:nvCxnSpPr>
          <p:cNvPr id="9234" name="直接连接符 49"/>
          <p:cNvCxnSpPr>
            <a:cxnSpLocks noChangeShapeType="1"/>
          </p:cNvCxnSpPr>
          <p:nvPr/>
        </p:nvCxnSpPr>
        <p:spPr bwMode="auto">
          <a:xfrm flipH="1">
            <a:off x="9742488" y="1144588"/>
            <a:ext cx="19050" cy="1712912"/>
          </a:xfrm>
          <a:prstGeom prst="line">
            <a:avLst/>
          </a:prstGeom>
          <a:noFill/>
          <a:ln w="9525" algn="ctr">
            <a:solidFill>
              <a:srgbClr val="888888"/>
            </a:solidFill>
            <a:round/>
            <a:headEnd type="oval" w="med" len="med"/>
            <a:tailEnd type="oval" w="med" len="med"/>
          </a:ln>
        </p:spPr>
      </p:cxn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941696" y="3944203"/>
            <a:ext cx="9785443" cy="2279176"/>
          </a:xfrm>
          <a:prstGeom prst="roundRect">
            <a:avLst/>
          </a:prstGeom>
          <a:solidFill>
            <a:schemeClr val="accent4">
              <a:lumMod val="75000"/>
              <a:alpha val="18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雪亮工程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4564975" y="1661464"/>
            <a:ext cx="2511823" cy="385266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视联网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7832471" y="1606873"/>
            <a:ext cx="2511823" cy="387952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天网工程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1262217" y="1634168"/>
            <a:ext cx="2511823" cy="385266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综治系统</a:t>
            </a:r>
          </a:p>
        </p:txBody>
      </p:sp>
      <p:sp>
        <p:nvSpPr>
          <p:cNvPr id="3" name="矩形 2"/>
          <p:cNvSpPr/>
          <p:nvPr/>
        </p:nvSpPr>
        <p:spPr>
          <a:xfrm>
            <a:off x="1527456" y="4189605"/>
            <a:ext cx="1942993" cy="874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公共安全视频图像信息应用系统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/>
            <a:r>
              <a:rPr lang="zh-CN" altLang="en-US" sz="14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综治分平台系统</a:t>
            </a:r>
          </a:p>
        </p:txBody>
      </p:sp>
      <p:sp>
        <p:nvSpPr>
          <p:cNvPr id="4" name="矩形 3"/>
          <p:cNvSpPr/>
          <p:nvPr/>
        </p:nvSpPr>
        <p:spPr>
          <a:xfrm>
            <a:off x="8109644" y="4189605"/>
            <a:ext cx="1942993" cy="874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公共安全视频图像信息应用系统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/>
            <a:r>
              <a:rPr lang="zh-CN" altLang="en-US" sz="14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公安分平台系统</a:t>
            </a:r>
          </a:p>
        </p:txBody>
      </p:sp>
      <p:sp>
        <p:nvSpPr>
          <p:cNvPr id="5" name="矩形 4"/>
          <p:cNvSpPr/>
          <p:nvPr/>
        </p:nvSpPr>
        <p:spPr>
          <a:xfrm>
            <a:off x="4879966" y="4189605"/>
            <a:ext cx="1942993" cy="874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公共安全视频图像信息应用系统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/>
            <a:r>
              <a:rPr lang="zh-CN" altLang="en-US" sz="14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总平台系统</a:t>
            </a:r>
          </a:p>
        </p:txBody>
      </p:sp>
      <p:sp>
        <p:nvSpPr>
          <p:cNvPr id="8" name="上下箭头 7"/>
          <p:cNvSpPr/>
          <p:nvPr/>
        </p:nvSpPr>
        <p:spPr>
          <a:xfrm rot="5400000">
            <a:off x="7369320" y="3987997"/>
            <a:ext cx="185332" cy="1278052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ea typeface="FontAwesome" pitchFamily="2" charset="0"/>
            </a:endParaRPr>
          </a:p>
        </p:txBody>
      </p:sp>
      <p:sp>
        <p:nvSpPr>
          <p:cNvPr id="9" name="上下箭头 8"/>
          <p:cNvSpPr/>
          <p:nvPr/>
        </p:nvSpPr>
        <p:spPr>
          <a:xfrm rot="5400000">
            <a:off x="4092773" y="3932496"/>
            <a:ext cx="185332" cy="1389053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ea typeface="FontAwesome" pitchFamily="2" charset="0"/>
            </a:endParaRPr>
          </a:p>
        </p:txBody>
      </p:sp>
      <p:grpSp>
        <p:nvGrpSpPr>
          <p:cNvPr id="2" name="组合 18"/>
          <p:cNvGrpSpPr/>
          <p:nvPr/>
        </p:nvGrpSpPr>
        <p:grpSpPr>
          <a:xfrm>
            <a:off x="1527456" y="2409834"/>
            <a:ext cx="1942993" cy="1762295"/>
            <a:chOff x="1527456" y="2409834"/>
            <a:chExt cx="1942993" cy="1762295"/>
          </a:xfrm>
        </p:grpSpPr>
        <p:sp>
          <p:nvSpPr>
            <p:cNvPr id="6" name="矩形 5"/>
            <p:cNvSpPr/>
            <p:nvPr/>
          </p:nvSpPr>
          <p:spPr>
            <a:xfrm>
              <a:off x="1527456" y="2409834"/>
              <a:ext cx="1942993" cy="87483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综治信息系统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9+X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</a:p>
          </p:txBody>
        </p:sp>
        <p:sp>
          <p:nvSpPr>
            <p:cNvPr id="10" name="上下箭头 9"/>
            <p:cNvSpPr/>
            <p:nvPr/>
          </p:nvSpPr>
          <p:spPr>
            <a:xfrm rot="10800000">
              <a:off x="2445675" y="3301061"/>
              <a:ext cx="205558" cy="871068"/>
            </a:xfrm>
            <a:prstGeom prst="up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zh-CN" altLang="en-US" sz="1400">
                <a:solidFill>
                  <a:srgbClr val="FFFFFF"/>
                </a:solidFill>
                <a:ea typeface="FontAwesome" pitchFamily="2" charset="0"/>
              </a:endParaRPr>
            </a:p>
          </p:txBody>
        </p:sp>
      </p:grpSp>
      <p:grpSp>
        <p:nvGrpSpPr>
          <p:cNvPr id="19" name="组合 20"/>
          <p:cNvGrpSpPr/>
          <p:nvPr/>
        </p:nvGrpSpPr>
        <p:grpSpPr>
          <a:xfrm>
            <a:off x="8109644" y="2409834"/>
            <a:ext cx="1942993" cy="1769915"/>
            <a:chOff x="8109644" y="2409834"/>
            <a:chExt cx="1942993" cy="1769915"/>
          </a:xfrm>
        </p:grpSpPr>
        <p:sp>
          <p:nvSpPr>
            <p:cNvPr id="7" name="矩形 6"/>
            <p:cNvSpPr/>
            <p:nvPr/>
          </p:nvSpPr>
          <p:spPr>
            <a:xfrm>
              <a:off x="8109644" y="2409834"/>
              <a:ext cx="1942993" cy="87483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公安视频监控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联网平台</a:t>
              </a:r>
            </a:p>
          </p:txBody>
        </p:sp>
        <p:sp>
          <p:nvSpPr>
            <p:cNvPr id="11" name="上下箭头 10"/>
            <p:cNvSpPr/>
            <p:nvPr/>
          </p:nvSpPr>
          <p:spPr>
            <a:xfrm rot="10800000">
              <a:off x="9081141" y="3301061"/>
              <a:ext cx="205558" cy="878688"/>
            </a:xfrm>
            <a:prstGeom prst="up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zh-CN" altLang="en-US" sz="1400">
                <a:solidFill>
                  <a:srgbClr val="FFFFFF"/>
                </a:solidFill>
                <a:ea typeface="FontAwesome" pitchFamily="2" charset="0"/>
              </a:endParaRPr>
            </a:p>
          </p:txBody>
        </p:sp>
      </p:grpSp>
      <p:sp>
        <p:nvSpPr>
          <p:cNvPr id="17" name="文本框 3"/>
          <p:cNvSpPr txBox="1">
            <a:spLocks noChangeArrowheads="1"/>
          </p:cNvSpPr>
          <p:nvPr/>
        </p:nvSpPr>
        <p:spPr bwMode="auto">
          <a:xfrm>
            <a:off x="396708" y="340594"/>
            <a:ext cx="80360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行业背景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-</a:t>
            </a:r>
            <a:r>
              <a:rPr lang="zh-CN" altLang="en-US" sz="3600" b="1" dirty="0">
                <a:solidFill>
                  <a:srgbClr val="2289C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雪亮工程概念</a:t>
            </a:r>
            <a:r>
              <a:rPr lang="zh-CN" altLang="en-US" sz="3600" b="1" dirty="0">
                <a:solidFill>
                  <a:srgbClr val="2E8DC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纠偏</a:t>
            </a:r>
            <a:endParaRPr lang="en-US" altLang="zh-CN" sz="3600" b="1" dirty="0">
              <a:solidFill>
                <a:srgbClr val="2E8DC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842156" y="2400309"/>
            <a:ext cx="1942993" cy="1771820"/>
            <a:chOff x="4842156" y="2400309"/>
            <a:chExt cx="1942993" cy="1771820"/>
          </a:xfrm>
        </p:grpSpPr>
        <p:sp>
          <p:nvSpPr>
            <p:cNvPr id="15" name="矩形 14"/>
            <p:cNvSpPr/>
            <p:nvPr/>
          </p:nvSpPr>
          <p:spPr>
            <a:xfrm>
              <a:off x="4842156" y="2400309"/>
              <a:ext cx="1942993" cy="87483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综治视联网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（视联动力）</a:t>
              </a:r>
            </a:p>
          </p:txBody>
        </p:sp>
        <p:sp>
          <p:nvSpPr>
            <p:cNvPr id="16" name="上下箭头 15"/>
            <p:cNvSpPr/>
            <p:nvPr/>
          </p:nvSpPr>
          <p:spPr>
            <a:xfrm rot="10800000">
              <a:off x="5760375" y="3301061"/>
              <a:ext cx="205558" cy="871068"/>
            </a:xfrm>
            <a:prstGeom prst="up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zh-CN" altLang="en-US" sz="1400">
                <a:solidFill>
                  <a:srgbClr val="FFFFFF"/>
                </a:solidFill>
                <a:ea typeface="FontAwesome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3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396708" y="340594"/>
            <a:ext cx="80360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行业背景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-</a:t>
            </a:r>
            <a:r>
              <a:rPr lang="zh-CN" altLang="en-US" sz="3600" b="1" dirty="0">
                <a:solidFill>
                  <a:srgbClr val="2289C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雪亮工程</a:t>
            </a:r>
            <a:r>
              <a:rPr lang="zh-CN" altLang="en-US" sz="3600" b="1" dirty="0">
                <a:solidFill>
                  <a:srgbClr val="2289C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要义</a:t>
            </a:r>
            <a:endParaRPr lang="en-US" altLang="zh-CN" sz="3600" b="1" dirty="0">
              <a:solidFill>
                <a:srgbClr val="2E8DC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8" name="云形 7"/>
          <p:cNvSpPr/>
          <p:nvPr/>
        </p:nvSpPr>
        <p:spPr>
          <a:xfrm>
            <a:off x="3613411" y="4380802"/>
            <a:ext cx="4533900" cy="1435100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视频图像信息</a:t>
            </a:r>
          </a:p>
        </p:txBody>
      </p:sp>
      <p:grpSp>
        <p:nvGrpSpPr>
          <p:cNvPr id="3" name="组合 15"/>
          <p:cNvGrpSpPr/>
          <p:nvPr/>
        </p:nvGrpSpPr>
        <p:grpSpPr>
          <a:xfrm>
            <a:off x="940822" y="1564815"/>
            <a:ext cx="5005305" cy="3564435"/>
            <a:chOff x="731814" y="1460311"/>
            <a:chExt cx="5005305" cy="3564435"/>
          </a:xfrm>
        </p:grpSpPr>
        <p:sp>
          <p:nvSpPr>
            <p:cNvPr id="9" name="虚尾箭头 8"/>
            <p:cNvSpPr/>
            <p:nvPr/>
          </p:nvSpPr>
          <p:spPr>
            <a:xfrm rot="2633986">
              <a:off x="4830057" y="3869741"/>
              <a:ext cx="907062" cy="223838"/>
            </a:xfrm>
            <a:prstGeom prst="stripedRightArrow">
              <a:avLst>
                <a:gd name="adj1" fmla="val 69034"/>
                <a:gd name="adj2" fmla="val 9996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14"/>
            <p:cNvGrpSpPr/>
            <p:nvPr/>
          </p:nvGrpSpPr>
          <p:grpSpPr>
            <a:xfrm>
              <a:off x="731814" y="1460311"/>
              <a:ext cx="4220618" cy="3564435"/>
              <a:chOff x="731814" y="1460311"/>
              <a:chExt cx="4220618" cy="3564435"/>
            </a:xfrm>
          </p:grpSpPr>
          <p:pic>
            <p:nvPicPr>
              <p:cNvPr id="12" name="Picture 1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31814" y="1460311"/>
                <a:ext cx="2030622" cy="1136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9650" name="Picture 2" descr="https://timgsa.baidu.com/timg?image&amp;quality=80&amp;size=b9999_10000&amp;sec=1526392439018&amp;di=6e6b1d2e71a2f897954e7f22ee38a207&amp;imgtype=0&amp;src=http%3A%2F%2Fimgsrc.baidu.com%2Fimgad%2Fpic%2Fitem%2F4034970a304e251fd299b4c5ac86c9177f3e53a4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621983" y="2238973"/>
                <a:ext cx="2330449" cy="1632739"/>
              </a:xfrm>
              <a:prstGeom prst="rect">
                <a:avLst/>
              </a:prstGeom>
              <a:noFill/>
            </p:spPr>
          </p:pic>
          <p:sp>
            <p:nvSpPr>
              <p:cNvPr id="6" name="文本框 3"/>
              <p:cNvSpPr txBox="1">
                <a:spLocks noChangeArrowheads="1"/>
              </p:cNvSpPr>
              <p:nvPr/>
            </p:nvSpPr>
            <p:spPr bwMode="auto">
              <a:xfrm>
                <a:off x="3012340" y="3838400"/>
                <a:ext cx="144479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2800" b="1" dirty="0">
                    <a:solidFill>
                      <a:srgbClr val="2E8DC2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Calibri" panose="020F0502020204030204" pitchFamily="34" charset="0"/>
                  </a:rPr>
                  <a:t>联网</a:t>
                </a:r>
                <a:endParaRPr lang="en-US" altLang="zh-CN" sz="2800" b="1" dirty="0">
                  <a:solidFill>
                    <a:srgbClr val="2E8DC2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  <p:pic>
            <p:nvPicPr>
              <p:cNvPr id="11" name="Picture 4" descr="E:\技术文档\解决方案部-交接\G.高速公路\高速公路资料刷新\素材\5669808682_s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91570" y="3698215"/>
                <a:ext cx="1838277" cy="1326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" name="组合 16"/>
          <p:cNvGrpSpPr/>
          <p:nvPr/>
        </p:nvGrpSpPr>
        <p:grpSpPr>
          <a:xfrm>
            <a:off x="5940426" y="1679492"/>
            <a:ext cx="5063961" cy="3454869"/>
            <a:chOff x="5731418" y="1574988"/>
            <a:chExt cx="5063961" cy="3454869"/>
          </a:xfrm>
        </p:grpSpPr>
        <p:pic>
          <p:nvPicPr>
            <p:cNvPr id="14" name="Picture 2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906444" y="1574988"/>
              <a:ext cx="1888935" cy="1322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9652" name="Picture 4" descr="https://timgsa.baidu.com/timg?image&amp;quality=80&amp;size=b9999_10000&amp;sec=1526392394887&amp;di=124de765820af0f9c0a898ba944495d6&amp;imgtype=0&amp;src=http%3A%2F%2Fimg60.gkzhan.com%2F9%2F20170303%2F636241276712376664264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500048" y="2238972"/>
              <a:ext cx="2423634" cy="1575363"/>
            </a:xfrm>
            <a:prstGeom prst="rect">
              <a:avLst/>
            </a:prstGeom>
            <a:noFill/>
          </p:spPr>
        </p:pic>
        <p:sp>
          <p:nvSpPr>
            <p:cNvPr id="7" name="文本框 3"/>
            <p:cNvSpPr txBox="1">
              <a:spLocks noChangeArrowheads="1"/>
            </p:cNvSpPr>
            <p:nvPr/>
          </p:nvSpPr>
          <p:spPr bwMode="auto">
            <a:xfrm>
              <a:off x="7010944" y="3829492"/>
              <a:ext cx="144479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b="1" dirty="0">
                  <a:solidFill>
                    <a:srgbClr val="2E8DC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</a:rPr>
                <a:t>共享</a:t>
              </a:r>
              <a:endParaRPr lang="en-US" altLang="zh-CN" sz="2800" b="1" dirty="0">
                <a:solidFill>
                  <a:srgbClr val="2E8DC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0" name="虚尾箭头 9"/>
            <p:cNvSpPr/>
            <p:nvPr/>
          </p:nvSpPr>
          <p:spPr>
            <a:xfrm rot="18997417">
              <a:off x="5731418" y="3797835"/>
              <a:ext cx="863667" cy="223838"/>
            </a:xfrm>
            <a:prstGeom prst="stripedRightArrow">
              <a:avLst>
                <a:gd name="adj1" fmla="val 69034"/>
                <a:gd name="adj2" fmla="val 9996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Picture 1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867965" y="3850706"/>
              <a:ext cx="1886472" cy="1179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7850" y="2776538"/>
            <a:ext cx="6591300" cy="1014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rgbClr val="2E8DC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</a:t>
            </a:r>
            <a:r>
              <a:rPr lang="en-US" altLang="zh-CN" sz="4000" b="1" dirty="0">
                <a:solidFill>
                  <a:srgbClr val="2E8DC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大字体摆放，可做强调</a:t>
            </a:r>
            <a:endParaRPr lang="en-US" altLang="zh-CN" sz="4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762000" y="1116013"/>
            <a:ext cx="10663238" cy="1819275"/>
          </a:xfrm>
          <a:prstGeom prst="rect">
            <a:avLst/>
          </a:prstGeom>
          <a:noFill/>
          <a:ln>
            <a:noFill/>
          </a:ln>
        </p:spPr>
        <p:txBody>
          <a:bodyPr lIns="95096" tIns="47548" rIns="95096" bIns="475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6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“雪亮工程”是以综治中心为指挥平台、以综治信息化为支撑、以网格化管理为基础、以公共安全视频监控联网应用为重点的“群众性治安防控工程”。它通过综治中心建设，把治安防范措施延伸到群众身边，发动社会力量和广大群众共同监看视频监控，共同参与治安防范，从而真正实现治安防控“全覆盖、无死角”。因为“群众的眼睛是雪亮的”，所以称之为“雪亮工程”</a:t>
            </a:r>
          </a:p>
        </p:txBody>
      </p:sp>
      <p:sp>
        <p:nvSpPr>
          <p:cNvPr id="4" name="矩形 4"/>
          <p:cNvSpPr>
            <a:spLocks noChangeArrowheads="1"/>
          </p:cNvSpPr>
          <p:nvPr/>
        </p:nvSpPr>
        <p:spPr bwMode="auto">
          <a:xfrm>
            <a:off x="4762500" y="6259513"/>
            <a:ext cx="3151188" cy="382587"/>
          </a:xfrm>
          <a:prstGeom prst="rect">
            <a:avLst/>
          </a:prstGeom>
          <a:noFill/>
          <a:ln>
            <a:noFill/>
          </a:ln>
        </p:spPr>
        <p:txBody>
          <a:bodyPr lIns="95096" tIns="47548" rIns="95096" bIns="475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65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天网工程和雪亮工程的区别</a:t>
            </a:r>
          </a:p>
        </p:txBody>
      </p:sp>
      <p:sp>
        <p:nvSpPr>
          <p:cNvPr id="10245" name="标题 1"/>
          <p:cNvSpPr txBox="1"/>
          <p:nvPr/>
        </p:nvSpPr>
        <p:spPr bwMode="auto">
          <a:xfrm>
            <a:off x="323850" y="192088"/>
            <a:ext cx="9804400" cy="698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雪亮</a:t>
            </a:r>
            <a:r>
              <a:rPr lang="en-US" altLang="zh-CN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天网 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857250" y="3001963"/>
          <a:ext cx="10564282" cy="29019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5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87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274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700" b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700" b="0" i="0" u="none" strike="noStrik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1428" marB="0" anchor="ctr">
                    <a:solidFill>
                      <a:srgbClr val="228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700" b="0" i="0" u="none" strike="noStrik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天网工程</a:t>
                      </a:r>
                      <a:endParaRPr lang="en-US" sz="1700" b="0" i="0" u="none" strike="noStrik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1428" marB="0" anchor="ctr">
                    <a:solidFill>
                      <a:srgbClr val="228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700" b="0" i="0" u="none" strike="noStrik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雪亮工程</a:t>
                      </a:r>
                      <a:endParaRPr lang="en-US" sz="1700" b="0" i="0" u="none" strike="noStrik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1428" marB="0" anchor="ctr">
                    <a:solidFill>
                      <a:srgbClr val="228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74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700" b="0" i="0" u="none" strike="noStrik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主导部门</a:t>
                      </a:r>
                    </a:p>
                  </a:txBody>
                  <a:tcPr marL="12700" marR="12700" marT="11428" marB="0" anchor="ctr">
                    <a:solidFill>
                      <a:srgbClr val="228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7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公安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14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7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综治办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142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744">
                <a:tc>
                  <a:txBody>
                    <a:bodyPr/>
                    <a:lstStyle/>
                    <a:p>
                      <a:pPr marL="0" indent="0" algn="ctr" defTabSz="1218565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700" b="0" i="0" u="none" strike="noStrik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charset="28"/>
                        </a:rPr>
                        <a:t>部署位置</a:t>
                      </a:r>
                    </a:p>
                  </a:txBody>
                  <a:tcPr marL="6351" marR="6351" marT="6351" marB="0" anchor="ctr">
                    <a:solidFill>
                      <a:srgbClr val="2289C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8565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700" b="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charset="28"/>
                        </a:rPr>
                        <a:t>市、县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marL="0" indent="0" algn="ctr" defTabSz="1218565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700" b="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charset="28"/>
                        </a:rPr>
                        <a:t>乡村、社区</a:t>
                      </a:r>
                    </a:p>
                  </a:txBody>
                  <a:tcPr marL="6351" marR="6351" marT="6351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744">
                <a:tc>
                  <a:txBody>
                    <a:bodyPr/>
                    <a:lstStyle/>
                    <a:p>
                      <a:pPr marL="0" indent="0" algn="ctr" defTabSz="1218565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700" b="0" i="0" u="none" strike="noStrik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charset="28"/>
                        </a:rPr>
                        <a:t>系统特点</a:t>
                      </a:r>
                    </a:p>
                  </a:txBody>
                  <a:tcPr marL="6351" marR="6351" marT="6351" marB="0" anchor="ctr">
                    <a:solidFill>
                      <a:srgbClr val="2289C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8565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700" b="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charset="28"/>
                        </a:rPr>
                        <a:t>封闭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marL="0" indent="0" algn="ctr" defTabSz="1218565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700" b="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charset="28"/>
                        </a:rPr>
                        <a:t>开放、共享</a:t>
                      </a:r>
                    </a:p>
                  </a:txBody>
                  <a:tcPr marL="6351" marR="6351" marT="6351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744">
                <a:tc>
                  <a:txBody>
                    <a:bodyPr/>
                    <a:lstStyle/>
                    <a:p>
                      <a:pPr marL="0" indent="0" algn="ctr" defTabSz="1218565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700" b="0" i="0" u="none" strike="noStrik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charset="28"/>
                        </a:rPr>
                        <a:t>网络</a:t>
                      </a:r>
                    </a:p>
                  </a:txBody>
                  <a:tcPr marL="6351" marR="6351" marT="6351" marB="0" anchor="ctr">
                    <a:solidFill>
                      <a:srgbClr val="2289C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8565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700" b="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charset="28"/>
                        </a:rPr>
                        <a:t>视频专网、公安信息网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marL="0" indent="0" algn="ctr" defTabSz="1218565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700" b="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charset="28"/>
                        </a:rPr>
                        <a:t>视频专网、电子政府外网、互联网</a:t>
                      </a:r>
                    </a:p>
                  </a:txBody>
                  <a:tcPr marL="6351" marR="6351" marT="6351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744">
                <a:tc>
                  <a:txBody>
                    <a:bodyPr/>
                    <a:lstStyle/>
                    <a:p>
                      <a:pPr marL="0" indent="0" algn="ctr" defTabSz="1218565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700" b="0" i="0" u="none" strike="noStrik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charset="28"/>
                        </a:rPr>
                        <a:t>手段</a:t>
                      </a:r>
                    </a:p>
                  </a:txBody>
                  <a:tcPr marL="6351" marR="6351" marT="6351" marB="0" anchor="ctr">
                    <a:solidFill>
                      <a:srgbClr val="2289C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8565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700" b="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charset="28"/>
                        </a:rPr>
                        <a:t>技防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marL="0" indent="0" algn="ctr" defTabSz="1218565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700" b="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charset="28"/>
                        </a:rPr>
                        <a:t>技防</a:t>
                      </a:r>
                      <a:r>
                        <a:rPr lang="en-US" altLang="en-US" sz="1700" b="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charset="28"/>
                        </a:rPr>
                        <a:t>+</a:t>
                      </a:r>
                      <a:r>
                        <a:rPr lang="zh-CN" altLang="en-US" sz="1700" b="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charset="28"/>
                        </a:rPr>
                        <a:t>人防</a:t>
                      </a:r>
                    </a:p>
                  </a:txBody>
                  <a:tcPr marL="6351" marR="6351" marT="6351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744">
                <a:tc>
                  <a:txBody>
                    <a:bodyPr/>
                    <a:lstStyle/>
                    <a:p>
                      <a:pPr marL="0" indent="0" algn="ctr" defTabSz="1218565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700" b="0" i="0" u="none" strike="noStrik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charset="28"/>
                        </a:rPr>
                        <a:t>效果</a:t>
                      </a:r>
                    </a:p>
                  </a:txBody>
                  <a:tcPr marL="6351" marR="6351" marT="6351" marB="0" anchor="ctr">
                    <a:solidFill>
                      <a:srgbClr val="2289C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8565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700" b="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charset="28"/>
                        </a:rPr>
                        <a:t>事后查找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marL="0" indent="0" algn="ctr" defTabSz="1218565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700" b="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charset="28"/>
                        </a:rPr>
                        <a:t>事前预防</a:t>
                      </a:r>
                    </a:p>
                  </a:txBody>
                  <a:tcPr marL="6351" marR="6351" marT="6351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744">
                <a:tc>
                  <a:txBody>
                    <a:bodyPr/>
                    <a:lstStyle/>
                    <a:p>
                      <a:pPr marL="0" indent="0" algn="ctr" defTabSz="1218565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700" b="0" i="0" u="none" strike="noStrik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charset="28"/>
                        </a:rPr>
                        <a:t>外延</a:t>
                      </a:r>
                    </a:p>
                  </a:txBody>
                  <a:tcPr marL="6351" marR="6351" marT="6351" marB="0" anchor="ctr">
                    <a:solidFill>
                      <a:srgbClr val="2289C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218565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700" b="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charset="28"/>
                        </a:rPr>
                        <a:t>少</a:t>
                      </a:r>
                    </a:p>
                  </a:txBody>
                  <a:tcPr marL="6351" marR="6351" marT="6351" marB="0" anchor="ctr"/>
                </a:tc>
                <a:tc>
                  <a:txBody>
                    <a:bodyPr/>
                    <a:lstStyle/>
                    <a:p>
                      <a:pPr marL="0" indent="0" algn="ctr" defTabSz="1218565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700" b="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charset="28"/>
                        </a:rPr>
                        <a:t>丰富</a:t>
                      </a:r>
                    </a:p>
                  </a:txBody>
                  <a:tcPr marL="6351" marR="6351" marT="6351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een"/>
          <p:cNvSpPr/>
          <p:nvPr/>
        </p:nvSpPr>
        <p:spPr bwMode="auto">
          <a:xfrm>
            <a:off x="717552" y="3349838"/>
            <a:ext cx="1706033" cy="670983"/>
          </a:xfrm>
          <a:prstGeom prst="roundRect">
            <a:avLst>
              <a:gd name="adj" fmla="val 0"/>
            </a:avLst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4" tIns="45698" rIns="91394" bIns="456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9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落地推广</a:t>
            </a:r>
            <a:endParaRPr lang="en-US" altLang="en-US" sz="19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5" name="Green"/>
          <p:cNvSpPr/>
          <p:nvPr/>
        </p:nvSpPr>
        <p:spPr bwMode="auto">
          <a:xfrm>
            <a:off x="731839" y="5538470"/>
            <a:ext cx="1706033" cy="670984"/>
          </a:xfrm>
          <a:prstGeom prst="roundRect">
            <a:avLst>
              <a:gd name="adj" fmla="val 0"/>
            </a:avLst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4" tIns="45698" rIns="91394" bIns="456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9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大数据</a:t>
            </a:r>
            <a:br>
              <a:rPr lang="en-US" altLang="zh-CN" sz="19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</a:br>
            <a:r>
              <a:rPr lang="zh-CN" altLang="en-US" sz="19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研判</a:t>
            </a:r>
            <a:endParaRPr lang="en-US" altLang="en-US" sz="19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7" name="Green"/>
          <p:cNvSpPr>
            <a:spLocks noChangeArrowheads="1"/>
          </p:cNvSpPr>
          <p:nvPr/>
        </p:nvSpPr>
        <p:spPr bwMode="auto">
          <a:xfrm>
            <a:off x="742951" y="4378538"/>
            <a:ext cx="1708149" cy="67098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4" tIns="45698" rIns="91394" bIns="456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9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视频融合</a:t>
            </a:r>
            <a:endParaRPr lang="en-US" altLang="en-US" sz="19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9" name="Green"/>
          <p:cNvSpPr/>
          <p:nvPr/>
        </p:nvSpPr>
        <p:spPr bwMode="auto">
          <a:xfrm>
            <a:off x="717552" y="2386753"/>
            <a:ext cx="1706033" cy="670984"/>
          </a:xfrm>
          <a:prstGeom prst="roundRect">
            <a:avLst>
              <a:gd name="adj" fmla="val 0"/>
            </a:avLst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4" tIns="45698" rIns="91394" bIns="456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9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规范制订</a:t>
            </a:r>
            <a:endParaRPr lang="en-US" altLang="en-US" sz="19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0" name="Text Placeholder 4"/>
          <p:cNvSpPr txBox="1"/>
          <p:nvPr/>
        </p:nvSpPr>
        <p:spPr bwMode="auto">
          <a:xfrm>
            <a:off x="2645597" y="2301202"/>
            <a:ext cx="9561643" cy="691065"/>
          </a:xfrm>
          <a:prstGeom prst="rect">
            <a:avLst/>
          </a:prstGeom>
          <a:noFill/>
          <a:ln w="9525">
            <a:noFill/>
            <a:miter lim="800000"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21917" tIns="60958" rIns="121917" bIns="60958"/>
          <a:lstStyle/>
          <a:p>
            <a:pPr fontAlgn="auto">
              <a:spcBef>
                <a:spcPct val="20000"/>
              </a:spcBef>
              <a:spcAft>
                <a:spcPts val="0"/>
              </a:spcAft>
              <a:buSzPct val="90000"/>
              <a:defRPr/>
            </a:pPr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根据中央综治雪亮平台、结合各部委、各省对综治信息化的意见，制订数据标准规范</a:t>
            </a:r>
          </a:p>
        </p:txBody>
      </p:sp>
      <p:sp>
        <p:nvSpPr>
          <p:cNvPr id="13" name="Green"/>
          <p:cNvSpPr/>
          <p:nvPr/>
        </p:nvSpPr>
        <p:spPr bwMode="auto">
          <a:xfrm>
            <a:off x="717552" y="1402504"/>
            <a:ext cx="1706033" cy="675216"/>
          </a:xfrm>
          <a:prstGeom prst="roundRect">
            <a:avLst>
              <a:gd name="adj" fmla="val 0"/>
            </a:avLst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6" tIns="45723" rIns="91446" bIns="45723" anchor="ctr"/>
          <a:lstStyle/>
          <a:p>
            <a:pPr algn="ctr" defTabSz="9131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9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平台建设</a:t>
            </a:r>
            <a:endParaRPr lang="en-US" sz="19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4" name="Text Placeholder 4"/>
          <p:cNvSpPr txBox="1"/>
          <p:nvPr/>
        </p:nvSpPr>
        <p:spPr bwMode="auto">
          <a:xfrm>
            <a:off x="2687818" y="1441395"/>
            <a:ext cx="8041142" cy="795043"/>
          </a:xfrm>
          <a:prstGeom prst="rect">
            <a:avLst/>
          </a:prstGeom>
          <a:noFill/>
          <a:ln w="12700" cmpd="sng">
            <a:noFill/>
            <a:prstDash val="lgDash"/>
            <a:miter lim="800000"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21917" tIns="60958" rIns="121917" bIns="60958"/>
          <a:lstStyle/>
          <a:p>
            <a:pPr fontAlgn="auto">
              <a:spcBef>
                <a:spcPct val="20000"/>
              </a:spcBef>
              <a:spcAft>
                <a:spcPts val="0"/>
              </a:spcAft>
              <a:buSzPct val="90000"/>
              <a:defRPr/>
            </a:pPr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按照中央综治办以及各地调研需求，建设中央级综治雪亮平台</a:t>
            </a:r>
          </a:p>
        </p:txBody>
      </p:sp>
      <p:sp>
        <p:nvSpPr>
          <p:cNvPr id="16" name="Text Placeholder 4"/>
          <p:cNvSpPr txBox="1"/>
          <p:nvPr/>
        </p:nvSpPr>
        <p:spPr bwMode="auto">
          <a:xfrm>
            <a:off x="2645598" y="3278226"/>
            <a:ext cx="9592122" cy="691065"/>
          </a:xfrm>
          <a:prstGeom prst="rect">
            <a:avLst/>
          </a:prstGeom>
          <a:noFill/>
          <a:ln w="9525">
            <a:noFill/>
            <a:miter lim="800000"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21917" tIns="60958" rIns="121917" bIns="60958"/>
          <a:lstStyle/>
          <a:p>
            <a:pPr fontAlgn="auto">
              <a:spcBef>
                <a:spcPct val="20000"/>
              </a:spcBef>
              <a:spcAft>
                <a:spcPts val="0"/>
              </a:spcAft>
              <a:buSzPct val="90000"/>
              <a:defRPr/>
            </a:pPr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以试点城市平台为样板、数据标准规范为依据，推进综治雪亮工程在各省的落地应用</a:t>
            </a:r>
            <a:endParaRPr lang="en-US" altLang="zh-CN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Placeholder 4"/>
          <p:cNvSpPr txBox="1"/>
          <p:nvPr/>
        </p:nvSpPr>
        <p:spPr bwMode="auto">
          <a:xfrm>
            <a:off x="2559358" y="5449226"/>
            <a:ext cx="8992562" cy="1180174"/>
          </a:xfrm>
          <a:prstGeom prst="rect">
            <a:avLst/>
          </a:prstGeom>
          <a:noFill/>
          <a:ln w="9525">
            <a:noFill/>
            <a:miter lim="800000"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lIns="121917" tIns="60958" rIns="121917" bIns="60958"/>
          <a:lstStyle/>
          <a:p>
            <a:pPr marL="85725" fontAlgn="auto">
              <a:spcBef>
                <a:spcPct val="20000"/>
              </a:spcBef>
              <a:spcAft>
                <a:spcPts val="0"/>
              </a:spcAft>
              <a:buSzPct val="90000"/>
              <a:defRPr/>
            </a:pPr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融合包括视频数据在内的相关，进行深度的数据加工、分析，提升预研、预判、预警能力，提高群防群治水平，指导地方工作</a:t>
            </a:r>
          </a:p>
        </p:txBody>
      </p:sp>
      <p:sp>
        <p:nvSpPr>
          <p:cNvPr id="20" name="Text Placeholder 4"/>
          <p:cNvSpPr txBox="1"/>
          <p:nvPr/>
        </p:nvSpPr>
        <p:spPr bwMode="auto">
          <a:xfrm>
            <a:off x="2644775" y="4357688"/>
            <a:ext cx="8709025" cy="1098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/>
          <a:lstStyle/>
          <a:p>
            <a:pPr fontAlgn="auto">
              <a:spcBef>
                <a:spcPct val="20000"/>
              </a:spcBef>
              <a:spcAft>
                <a:spcPts val="0"/>
              </a:spcAft>
              <a:buSzPct val="90000"/>
              <a:defRPr/>
            </a:pPr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抓住雪亮工程的契机，借助视频监控建设联网应用项目建设与综治信息化结合，</a:t>
            </a:r>
            <a:r>
              <a:rPr lang="zh-CN" altLang="en-US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动态掌握全国综合治理实时情况，推动综治中心建设落地</a:t>
            </a:r>
          </a:p>
        </p:txBody>
      </p:sp>
      <p:sp>
        <p:nvSpPr>
          <p:cNvPr id="11294" name="标题 1"/>
          <p:cNvSpPr txBox="1"/>
          <p:nvPr/>
        </p:nvSpPr>
        <p:spPr bwMode="auto">
          <a:xfrm>
            <a:off x="323850" y="244475"/>
            <a:ext cx="9804400" cy="698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建设思路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 txBox="1"/>
          <p:nvPr/>
        </p:nvSpPr>
        <p:spPr bwMode="auto">
          <a:xfrm>
            <a:off x="358775" y="254000"/>
            <a:ext cx="9807575" cy="706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建设目标：</a:t>
            </a:r>
            <a:r>
              <a:rPr lang="zh-CN" altLang="en-US" sz="4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建、联、管、用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55638" y="1220788"/>
          <a:ext cx="11009299" cy="5088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2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1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2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建设原则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建设目标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采取措施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84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全网共享</a:t>
                      </a:r>
                      <a:endParaRPr lang="en-US" altLang="zh-CN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重点公共区域与重点行业领域重要部位图像资源联网率达到</a:t>
                      </a:r>
                      <a:r>
                        <a:rPr lang="en-US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6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强化联网共享、数据融合</a:t>
                      </a:r>
                      <a:endParaRPr lang="en-US" altLang="zh-CN" sz="1600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强化视频专网共享建设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endParaRPr lang="en-US" altLang="zh-CN" sz="1600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49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全域覆盖</a:t>
                      </a:r>
                      <a:endParaRPr lang="en-US" altLang="zh-CN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重点公共区域与重点行业领域重要部位高清摄像机覆盖率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100%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6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雪亮工程、平安乡镇建设、加大</a:t>
                      </a:r>
                      <a:r>
                        <a:rPr lang="zh-CN" altLang="en-US" sz="16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社会资源</a:t>
                      </a:r>
                      <a:r>
                        <a:rPr lang="zh-CN" altLang="en-US" sz="16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接入</a:t>
                      </a:r>
                      <a:endParaRPr lang="en-US" altLang="zh-CN" sz="1600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应用科学布建评价系统，分步实现全域覆盖</a:t>
                      </a:r>
                      <a:endParaRPr lang="en-US" altLang="zh-CN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10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全时可用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重点公共区域摄像机完好率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98%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，重点行业领域摄像机完好率达到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95%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6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强化大数据、智能解析</a:t>
                      </a:r>
                      <a:endParaRPr lang="en-US" altLang="zh-CN" sz="1600" b="1" kern="12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满足突发业务的高可靠、高性能基础网络与平台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强化可视化运维管理能力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99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全程可控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重要视频图像信息不失控，敏感视频图像信息不泄露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6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强化智慧应用</a:t>
                      </a:r>
                      <a:endParaRPr lang="en-US" altLang="zh-CN" sz="1600" b="1" kern="12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加固全网信息安全防范环节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强化全程行为审计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Link xmlns="1806a002-c7e0-4e88-ba7d-b24dcf765f05">0</CommentLink>
    <DownloadCount xmlns="1806a002-c7e0-4e88-ba7d-b24dcf765f05">14</DownloadCount>
    <ExpireDate xmlns="1806a002-c7e0-4e88-ba7d-b24dcf765f05" xsi:nil="true"/>
    <CommentCount xmlns="1806a002-c7e0-4e88-ba7d-b24dcf765f05">0</CommentCount>
    <CommentScore xmlns="1806a002-c7e0-4e88-ba7d-b24dcf765f05">0</CommentScore>
    <IsEncrypt xmlns="1806a002-c7e0-4e88-ba7d-b24dcf765f05" xsi:nil="true"/>
    <_dlc_DocId xmlns="7740456c-3de7-4315-8024-bce70d528866">TY3WFTJUM2YJ-173-644</_dlc_DocId>
    <_dlc_DocIdUrl xmlns="7740456c-3de7-4315-8024-bce70d528866">
      <Url>http://pmo.uniview.com/Marketing/_layouts/15/DocIdRedir.aspx?ID=TY3WFTJUM2YJ-173-644</Url>
      <Description>TY3WFTJUM2YJ-173-644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AFDC4C77D45198459D7D72E3AAC83FEE" ma:contentTypeVersion="11" ma:contentTypeDescription="新建文档。" ma:contentTypeScope="" ma:versionID="8049ac69fcc4e5bea3cd830ee41386f8">
  <xsd:schema xmlns:xsd="http://www.w3.org/2001/XMLSchema" xmlns:xs="http://www.w3.org/2001/XMLSchema" xmlns:p="http://schemas.microsoft.com/office/2006/metadata/properties" xmlns:ns2="7740456c-3de7-4315-8024-bce70d528866" xmlns:ns3="1806a002-c7e0-4e88-ba7d-b24dcf765f05" targetNamespace="http://schemas.microsoft.com/office/2006/metadata/properties" ma:root="true" ma:fieldsID="c11daae6b04738655d996b563f6ce3be" ns2:_="" ns3:_="">
    <xsd:import namespace="7740456c-3de7-4315-8024-bce70d528866"/>
    <xsd:import namespace="1806a002-c7e0-4e88-ba7d-b24dcf765f0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ExpireDate" minOccurs="0"/>
                <xsd:element ref="ns3:CommentCount" minOccurs="0"/>
                <xsd:element ref="ns3:CommentLink" minOccurs="0"/>
                <xsd:element ref="ns3:CommentScore" minOccurs="0"/>
                <xsd:element ref="ns3:DownloadCount" minOccurs="0"/>
                <xsd:element ref="ns3:IsEncryp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40456c-3de7-4315-8024-bce70d52886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文档 ID 值" ma:description="分配至此项的文档 ID 值。" ma:internalName="_dlc_DocId" ma:readOnly="true">
      <xsd:simpleType>
        <xsd:restriction base="dms:Text"/>
      </xsd:simpleType>
    </xsd:element>
    <xsd:element name="_dlc_DocIdUrl" ma:index="9" nillable="true" ma:displayName="文档 ID" ma:description="此文档的永久链接。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永久 ID" ma:description="在添加过程中保留 ID。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06a002-c7e0-4e88-ba7d-b24dcf765f05" elementFormDefault="qualified">
    <xsd:import namespace="http://schemas.microsoft.com/office/2006/documentManagement/types"/>
    <xsd:import namespace="http://schemas.microsoft.com/office/infopath/2007/PartnerControls"/>
    <xsd:element name="ExpireDate" ma:index="11" nillable="true" ma:displayName="过期时间" ma:format="DateOnly" ma:internalName="ExpireDate">
      <xsd:simpleType>
        <xsd:restriction base="dms:DateTime"/>
      </xsd:simpleType>
    </xsd:element>
    <xsd:element name="CommentCount" ma:index="12" nillable="true" ma:displayName="评论数" ma:default="0" ma:internalName="CommentCount" ma:readOnly="false">
      <xsd:simpleType>
        <xsd:restriction base="dms:Unknown"/>
      </xsd:simpleType>
    </xsd:element>
    <xsd:element name="CommentLink" ma:index="13" nillable="true" ma:displayName="评论链接" ma:default="0" ma:internalName="CommentLink" ma:readOnly="false">
      <xsd:simpleType>
        <xsd:restriction base="dms:Unknown"/>
      </xsd:simpleType>
    </xsd:element>
    <xsd:element name="CommentScore" ma:index="14" nillable="true" ma:displayName="评分" ma:default="0" ma:internalName="CommentScore" ma:readOnly="false">
      <xsd:simpleType>
        <xsd:restriction base="dms:Unknown"/>
      </xsd:simpleType>
    </xsd:element>
    <xsd:element name="DownloadCount" ma:index="15" nillable="true" ma:displayName="下载数" ma:default="0" ma:internalName="DownloadCount" ma:readOnly="false">
      <xsd:simpleType>
        <xsd:restriction base="dms:Unknown"/>
      </xsd:simpleType>
    </xsd:element>
    <xsd:element name="IsEncrypt" ma:index="16" nillable="true" ma:displayName="是否加密" ma:internalName="IsEncryp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4717A4-C480-4FEA-936E-2291139E2CD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9149CE6-FC4A-460D-8D66-FA868F482CA9}">
  <ds:schemaRefs>
    <ds:schemaRef ds:uri="http://schemas.microsoft.com/office/2006/metadata/properties"/>
    <ds:schemaRef ds:uri="http://schemas.microsoft.com/office/infopath/2007/PartnerControls"/>
    <ds:schemaRef ds:uri="1806a002-c7e0-4e88-ba7d-b24dcf765f05"/>
    <ds:schemaRef ds:uri="7740456c-3de7-4315-8024-bce70d528866"/>
  </ds:schemaRefs>
</ds:datastoreItem>
</file>

<file path=customXml/itemProps3.xml><?xml version="1.0" encoding="utf-8"?>
<ds:datastoreItem xmlns:ds="http://schemas.openxmlformats.org/officeDocument/2006/customXml" ds:itemID="{660F6D4A-6249-4983-82E6-91775279594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D21572B-0EF0-4FBD-87F7-0B29535C9D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40456c-3de7-4315-8024-bce70d528866"/>
    <ds:schemaRef ds:uri="1806a002-c7e0-4e88-ba7d-b24dcf765f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2362</Words>
  <Application>Microsoft Office PowerPoint</Application>
  <PresentationFormat>宽屏</PresentationFormat>
  <Paragraphs>376</Paragraphs>
  <Slides>26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Arial Unicode MS</vt:lpstr>
      <vt:lpstr>黑体</vt:lpstr>
      <vt:lpstr>微软雅黑</vt:lpstr>
      <vt:lpstr>Arial</vt:lpstr>
      <vt:lpstr>Broadway</vt:lpstr>
      <vt:lpstr>Calibri</vt:lpstr>
      <vt:lpstr>Calibri Light</vt:lpstr>
      <vt:lpstr>Wingdings</vt:lpstr>
      <vt:lpstr>Office 主题</vt:lpstr>
      <vt:lpstr>Microsoft Excel 97-2003 Worksheet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zhaolijun</dc:creator>
  <cp:lastModifiedBy>lk</cp:lastModifiedBy>
  <cp:revision>140</cp:revision>
  <dcterms:created xsi:type="dcterms:W3CDTF">2018-01-25T00:55:00Z</dcterms:created>
  <dcterms:modified xsi:type="dcterms:W3CDTF">2018-12-21T05:48:34Z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  <property fmtid="{D5CDD505-2E9C-101B-9397-08002B2CF9AE}" pid="3" name="ContentTypeId">
    <vt:lpwstr>0x010100AFDC4C77D45198459D7D72E3AAC83FEE</vt:lpwstr>
  </property>
  <property fmtid="{D5CDD505-2E9C-101B-9397-08002B2CF9AE}" pid="4" name="_dlc_DocIdItemGuid">
    <vt:lpwstr>2cf9aa5f-9c71-4d84-a41c-74dcc97405cd</vt:lpwstr>
  </property>
</Properties>
</file>